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tags/tag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tags/tag11.xml" ContentType="application/vnd.openxmlformats-officedocument.presentationml.tags+xml"/>
  <Override PartName="/ppt/notesSlides/notesSlide28.xml" ContentType="application/vnd.openxmlformats-officedocument.presentationml.notesSlide+xml"/>
  <Override PartName="/ppt/tags/tag1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3.xml" ContentType="application/vnd.openxmlformats-officedocument.presentationml.tags+xml"/>
  <Override PartName="/ppt/notesSlides/notesSlide31.xml" ContentType="application/vnd.openxmlformats-officedocument.presentationml.notesSlide+xml"/>
  <Override PartName="/ppt/tags/tag14.xml" ContentType="application/vnd.openxmlformats-officedocument.presentationml.tags+xml"/>
  <Override PartName="/ppt/notesSlides/notesSlide32.xml" ContentType="application/vnd.openxmlformats-officedocument.presentationml.notesSlide+xml"/>
  <Override PartName="/ppt/tags/tag15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6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7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8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19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20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53"/>
  </p:notesMasterIdLst>
  <p:sldIdLst>
    <p:sldId id="256" r:id="rId2"/>
    <p:sldId id="308" r:id="rId3"/>
    <p:sldId id="309" r:id="rId4"/>
    <p:sldId id="367" r:id="rId5"/>
    <p:sldId id="350" r:id="rId6"/>
    <p:sldId id="320" r:id="rId7"/>
    <p:sldId id="323" r:id="rId8"/>
    <p:sldId id="351" r:id="rId9"/>
    <p:sldId id="352" r:id="rId10"/>
    <p:sldId id="353" r:id="rId11"/>
    <p:sldId id="302" r:id="rId12"/>
    <p:sldId id="301" r:id="rId13"/>
    <p:sldId id="324" r:id="rId14"/>
    <p:sldId id="319" r:id="rId15"/>
    <p:sldId id="303" r:id="rId16"/>
    <p:sldId id="331" r:id="rId17"/>
    <p:sldId id="332" r:id="rId18"/>
    <p:sldId id="333" r:id="rId19"/>
    <p:sldId id="354" r:id="rId20"/>
    <p:sldId id="356" r:id="rId21"/>
    <p:sldId id="334" r:id="rId22"/>
    <p:sldId id="364" r:id="rId23"/>
    <p:sldId id="299" r:id="rId24"/>
    <p:sldId id="262" r:id="rId25"/>
    <p:sldId id="293" r:id="rId26"/>
    <p:sldId id="372" r:id="rId27"/>
    <p:sldId id="326" r:id="rId28"/>
    <p:sldId id="298" r:id="rId29"/>
    <p:sldId id="300" r:id="rId30"/>
    <p:sldId id="315" r:id="rId31"/>
    <p:sldId id="264" r:id="rId32"/>
    <p:sldId id="284" r:id="rId33"/>
    <p:sldId id="285" r:id="rId34"/>
    <p:sldId id="318" r:id="rId35"/>
    <p:sldId id="312" r:id="rId36"/>
    <p:sldId id="313" r:id="rId37"/>
    <p:sldId id="357" r:id="rId38"/>
    <p:sldId id="346" r:id="rId39"/>
    <p:sldId id="311" r:id="rId40"/>
    <p:sldId id="347" r:id="rId41"/>
    <p:sldId id="314" r:id="rId42"/>
    <p:sldId id="345" r:id="rId43"/>
    <p:sldId id="317" r:id="rId44"/>
    <p:sldId id="266" r:id="rId45"/>
    <p:sldId id="349" r:id="rId46"/>
    <p:sldId id="279" r:id="rId47"/>
    <p:sldId id="321" r:id="rId48"/>
    <p:sldId id="306" r:id="rId49"/>
    <p:sldId id="327" r:id="rId50"/>
    <p:sldId id="370" r:id="rId51"/>
    <p:sldId id="368" r:id="rId52"/>
  </p:sldIdLst>
  <p:sldSz cx="9144000" cy="6858000" type="screen4x3"/>
  <p:notesSz cx="6858000" cy="9144000"/>
  <p:defaultTextStyle>
    <a:defPPr>
      <a:defRPr lang="en-US"/>
    </a:defPPr>
    <a:lvl1pPr marL="0" algn="l" defTabSz="456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12" algn="l" defTabSz="456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24" algn="l" defTabSz="456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33" algn="l" defTabSz="456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643" algn="l" defTabSz="456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553" algn="l" defTabSz="456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466" algn="l" defTabSz="456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375" algn="l" defTabSz="456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287" algn="l" defTabSz="456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1" autoAdjust="0"/>
    <p:restoredTop sz="56228" autoAdjust="0"/>
  </p:normalViewPr>
  <p:slideViewPr>
    <p:cSldViewPr snapToGrid="0" snapToObjects="1">
      <p:cViewPr>
        <p:scale>
          <a:sx n="82" d="100"/>
          <a:sy n="82" d="100"/>
        </p:scale>
        <p:origin x="-1044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6"/>
    </p:cViewPr>
  </p:outlineViewPr>
  <p:notesTextViewPr>
    <p:cViewPr>
      <p:scale>
        <a:sx n="170" d="100"/>
        <a:sy n="17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4BAD2-2DA6-D344-AB4A-97EDF1657057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66CC1-8019-9243-889E-6A242FFB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4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9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12" algn="l" defTabSz="4569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24" algn="l" defTabSz="4569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33" algn="l" defTabSz="4569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43" algn="l" defTabSz="4569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53" algn="l" defTabSz="4569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66" algn="l" defTabSz="4569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375" algn="l" defTabSz="4569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287" algn="l" defTabSz="4569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5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12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35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39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7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7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7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7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12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7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7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35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21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93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76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21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24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1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284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9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47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913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7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732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9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535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53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345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3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085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33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33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927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742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645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645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532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72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5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212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6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28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2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1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66CC1-8019-9243-889E-6A242FFBE7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1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1411-CC3C-FA48-A8A2-5B023230D801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67F5-80B1-B04A-951A-A9FB3AF9B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35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1411-CC3C-FA48-A8A2-5B023230D801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67F5-80B1-B04A-951A-A9FB3AF9B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2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1411-CC3C-FA48-A8A2-5B023230D801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67F5-80B1-B04A-951A-A9FB3AF9B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6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1411-CC3C-FA48-A8A2-5B023230D801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67F5-80B1-B04A-951A-A9FB3AF9B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75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1411-CC3C-FA48-A8A2-5B023230D801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67F5-80B1-B04A-951A-A9FB3AF9B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1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1411-CC3C-FA48-A8A2-5B023230D801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67F5-80B1-B04A-951A-A9FB3AF9B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18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2" indent="0">
              <a:buNone/>
              <a:defRPr sz="2000" b="1"/>
            </a:lvl2pPr>
            <a:lvl3pPr marL="913824" indent="0">
              <a:buNone/>
              <a:defRPr sz="1800" b="1"/>
            </a:lvl3pPr>
            <a:lvl4pPr marL="1370733" indent="0">
              <a:buNone/>
              <a:defRPr sz="1600" b="1"/>
            </a:lvl4pPr>
            <a:lvl5pPr marL="1827643" indent="0">
              <a:buNone/>
              <a:defRPr sz="1600" b="1"/>
            </a:lvl5pPr>
            <a:lvl6pPr marL="2284553" indent="0">
              <a:buNone/>
              <a:defRPr sz="1600" b="1"/>
            </a:lvl6pPr>
            <a:lvl7pPr marL="2741466" indent="0">
              <a:buNone/>
              <a:defRPr sz="1600" b="1"/>
            </a:lvl7pPr>
            <a:lvl8pPr marL="3198375" indent="0">
              <a:buNone/>
              <a:defRPr sz="1600" b="1"/>
            </a:lvl8pPr>
            <a:lvl9pPr marL="365528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2" indent="0">
              <a:buNone/>
              <a:defRPr sz="2000" b="1"/>
            </a:lvl2pPr>
            <a:lvl3pPr marL="913824" indent="0">
              <a:buNone/>
              <a:defRPr sz="1800" b="1"/>
            </a:lvl3pPr>
            <a:lvl4pPr marL="1370733" indent="0">
              <a:buNone/>
              <a:defRPr sz="1600" b="1"/>
            </a:lvl4pPr>
            <a:lvl5pPr marL="1827643" indent="0">
              <a:buNone/>
              <a:defRPr sz="1600" b="1"/>
            </a:lvl5pPr>
            <a:lvl6pPr marL="2284553" indent="0">
              <a:buNone/>
              <a:defRPr sz="1600" b="1"/>
            </a:lvl6pPr>
            <a:lvl7pPr marL="2741466" indent="0">
              <a:buNone/>
              <a:defRPr sz="1600" b="1"/>
            </a:lvl7pPr>
            <a:lvl8pPr marL="3198375" indent="0">
              <a:buNone/>
              <a:defRPr sz="1600" b="1"/>
            </a:lvl8pPr>
            <a:lvl9pPr marL="365528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1411-CC3C-FA48-A8A2-5B023230D801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67F5-80B1-B04A-951A-A9FB3AF9B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3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1411-CC3C-FA48-A8A2-5B023230D801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67F5-80B1-B04A-951A-A9FB3AF9B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5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1411-CC3C-FA48-A8A2-5B023230D801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67F5-80B1-B04A-951A-A9FB3AF9B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65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2" indent="0">
              <a:buNone/>
              <a:defRPr sz="1200"/>
            </a:lvl2pPr>
            <a:lvl3pPr marL="913824" indent="0">
              <a:buNone/>
              <a:defRPr sz="1000"/>
            </a:lvl3pPr>
            <a:lvl4pPr marL="1370733" indent="0">
              <a:buNone/>
              <a:defRPr sz="900"/>
            </a:lvl4pPr>
            <a:lvl5pPr marL="1827643" indent="0">
              <a:buNone/>
              <a:defRPr sz="900"/>
            </a:lvl5pPr>
            <a:lvl6pPr marL="2284553" indent="0">
              <a:buNone/>
              <a:defRPr sz="900"/>
            </a:lvl6pPr>
            <a:lvl7pPr marL="2741466" indent="0">
              <a:buNone/>
              <a:defRPr sz="900"/>
            </a:lvl7pPr>
            <a:lvl8pPr marL="3198375" indent="0">
              <a:buNone/>
              <a:defRPr sz="900"/>
            </a:lvl8pPr>
            <a:lvl9pPr marL="36552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1411-CC3C-FA48-A8A2-5B023230D801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67F5-80B1-B04A-951A-A9FB3AF9B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9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2" indent="0">
              <a:buNone/>
              <a:defRPr sz="2800"/>
            </a:lvl2pPr>
            <a:lvl3pPr marL="913824" indent="0">
              <a:buNone/>
              <a:defRPr sz="2400"/>
            </a:lvl3pPr>
            <a:lvl4pPr marL="1370733" indent="0">
              <a:buNone/>
              <a:defRPr sz="2000"/>
            </a:lvl4pPr>
            <a:lvl5pPr marL="1827643" indent="0">
              <a:buNone/>
              <a:defRPr sz="2000"/>
            </a:lvl5pPr>
            <a:lvl6pPr marL="2284553" indent="0">
              <a:buNone/>
              <a:defRPr sz="2000"/>
            </a:lvl6pPr>
            <a:lvl7pPr marL="2741466" indent="0">
              <a:buNone/>
              <a:defRPr sz="2000"/>
            </a:lvl7pPr>
            <a:lvl8pPr marL="3198375" indent="0">
              <a:buNone/>
              <a:defRPr sz="2000"/>
            </a:lvl8pPr>
            <a:lvl9pPr marL="365528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2" indent="0">
              <a:buNone/>
              <a:defRPr sz="1200"/>
            </a:lvl2pPr>
            <a:lvl3pPr marL="913824" indent="0">
              <a:buNone/>
              <a:defRPr sz="1000"/>
            </a:lvl3pPr>
            <a:lvl4pPr marL="1370733" indent="0">
              <a:buNone/>
              <a:defRPr sz="900"/>
            </a:lvl4pPr>
            <a:lvl5pPr marL="1827643" indent="0">
              <a:buNone/>
              <a:defRPr sz="900"/>
            </a:lvl5pPr>
            <a:lvl6pPr marL="2284553" indent="0">
              <a:buNone/>
              <a:defRPr sz="900"/>
            </a:lvl6pPr>
            <a:lvl7pPr marL="2741466" indent="0">
              <a:buNone/>
              <a:defRPr sz="900"/>
            </a:lvl7pPr>
            <a:lvl8pPr marL="3198375" indent="0">
              <a:buNone/>
              <a:defRPr sz="900"/>
            </a:lvl8pPr>
            <a:lvl9pPr marL="36552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1411-CC3C-FA48-A8A2-5B023230D801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67F5-80B1-B04A-951A-A9FB3AF9B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83" tIns="45691" rIns="91383" bIns="4569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83" tIns="45691" rIns="91383" bIns="456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383" tIns="45691" rIns="91383" bIns="4569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91411-CC3C-FA48-A8A2-5B023230D801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383" tIns="45691" rIns="91383" bIns="4569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383" tIns="45691" rIns="91383" bIns="4569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567F5-80B1-B04A-951A-A9FB3AF9B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2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45691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3" indent="-342683" algn="l" defTabSz="45691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78" indent="-285569" algn="l" defTabSz="45691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75" indent="-228456" algn="l" defTabSz="45691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87" indent="-228456" algn="l" defTabSz="45691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98" indent="-228456" algn="l" defTabSz="45691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10" indent="-228456" algn="l" defTabSz="4569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20" indent="-228456" algn="l" defTabSz="4569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31" indent="-228456" algn="l" defTabSz="4569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41" indent="-228456" algn="l" defTabSz="4569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2" algn="l" defTabSz="456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4" algn="l" defTabSz="456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3" algn="l" defTabSz="456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3" algn="l" defTabSz="456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3" algn="l" defTabSz="456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6" algn="l" defTabSz="456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5" algn="l" defTabSz="456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7" algn="l" defTabSz="456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ensor_product" TargetMode="External"/><Relationship Id="rId3" Type="http://schemas.openxmlformats.org/officeDocument/2006/relationships/notesSlide" Target="../notesSlides/notesSlide24.xml"/><Relationship Id="rId7" Type="http://schemas.openxmlformats.org/officeDocument/2006/relationships/hyperlink" Target="https://en.wikipedia.org/wiki/Kronecker_product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0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10" Type="http://schemas.openxmlformats.org/officeDocument/2006/relationships/image" Target="../media/image73.png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hyperlink" Target="http://stanford.edu/~arbenson/" TargetMode="Externa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hyperlink" Target="http://shpc.ices.utexas.edu/" TargetMode="External"/><Relationship Id="rId10" Type="http://schemas.openxmlformats.org/officeDocument/2006/relationships/image" Target="../media/image78.png"/><Relationship Id="rId4" Type="http://schemas.openxmlformats.org/officeDocument/2006/relationships/hyperlink" Target="http://users.wfu.edu/ballard/" TargetMode="External"/><Relationship Id="rId9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lame/fmm-gen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742" y="1911806"/>
            <a:ext cx="8400718" cy="1470025"/>
          </a:xfrm>
        </p:spPr>
        <p:txBody>
          <a:bodyPr>
            <a:noAutofit/>
          </a:bodyPr>
          <a:lstStyle/>
          <a:p>
            <a:r>
              <a:rPr lang="en-US" sz="4000" dirty="0">
                <a:latin typeface="Helvetica" pitchFamily="34" charset="0"/>
                <a:cs typeface="Helvetica" pitchFamily="34" charset="0"/>
              </a:rPr>
              <a:t>Generating Families of Practical Fast Matrix Multiplication Algorithms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5265576" y="6872680"/>
            <a:ext cx="8668735" cy="1752600"/>
          </a:xfrm>
        </p:spPr>
        <p:txBody>
          <a:bodyPr>
            <a:normAutofit/>
          </a:bodyPr>
          <a:lstStyle/>
          <a:p>
            <a:r>
              <a:rPr lang="en-US" u="sng" dirty="0" err="1" smtClean="0">
                <a:latin typeface="Helvetica"/>
                <a:cs typeface="Helvetica"/>
              </a:rPr>
              <a:t>Jianyu</a:t>
            </a:r>
            <a:r>
              <a:rPr lang="en-US" u="sng" dirty="0" smtClean="0">
                <a:latin typeface="Helvetica"/>
                <a:cs typeface="Helvetica"/>
              </a:rPr>
              <a:t> Huang</a:t>
            </a:r>
            <a:r>
              <a:rPr lang="en-US" dirty="0" smtClean="0">
                <a:latin typeface="Helvetica"/>
                <a:cs typeface="Helvetica"/>
              </a:rPr>
              <a:t>, Leslie Rice,</a:t>
            </a:r>
          </a:p>
          <a:p>
            <a:r>
              <a:rPr lang="en-US" dirty="0" smtClean="0">
                <a:latin typeface="Helvetica"/>
                <a:cs typeface="Helvetica"/>
              </a:rPr>
              <a:t>Devin A. Matthews, Robert A. van de </a:t>
            </a:r>
            <a:r>
              <a:rPr lang="en-US" dirty="0" err="1" smtClean="0">
                <a:latin typeface="Helvetica"/>
                <a:cs typeface="Helvetica"/>
              </a:rPr>
              <a:t>Geijn</a:t>
            </a:r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+mj-lt"/>
                <a:cs typeface="Helvetica" pitchFamily="34" charset="0"/>
              </a:rPr>
              <a:t>IPDPS2017, May 31</a:t>
            </a:r>
            <a:r>
              <a:rPr lang="en-US" baseline="30000" dirty="0" smtClean="0">
                <a:latin typeface="+mj-lt"/>
                <a:cs typeface="Helvetica" pitchFamily="34" charset="0"/>
              </a:rPr>
              <a:t>st</a:t>
            </a:r>
            <a:r>
              <a:rPr lang="en-US" dirty="0" smtClean="0">
                <a:latin typeface="+mj-lt"/>
                <a:cs typeface="Helvetica" pitchFamily="34" charset="0"/>
              </a:rPr>
              <a:t>, Orlando, FL</a:t>
            </a:r>
          </a:p>
        </p:txBody>
      </p:sp>
      <p:pic>
        <p:nvPicPr>
          <p:cNvPr id="4" name="Picture 2" descr="https://a54c6c5b-a-62cb3a1a-s-sites.googlegroups.com/site/ychdavid/teaching/University_of_Texas_at_Austin_logo.png?attachauth=ANoY7cppe1LQgvCz_mg2ZlRAn6MWEYX7hGAYMHIcymrFrZOBoj_BsS_wGoYNs_O9l9-8AKAcVtmCLq70CcNadYO55Xcp68vKUo0S6ZUu8CbDKCzr66ErhfnySMRCvzhfX3aVBzoCuVPfqBgzAo4dCFwn3bud2kEXDY_B6wTWkjdaI_iKF83Oq2QsDDL2wIoTqq1jOkbAslcK-U8BohUV-CvwmdmsbUIqkVDcdAkZp30VWmSzi1fEd6L2Da31OtQsEkKw-xdFy030&amp;attredirects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444" y="3492193"/>
            <a:ext cx="1558380" cy="15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Shot 2017-04-20 at 4.30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1" y="533917"/>
            <a:ext cx="3915833" cy="1275043"/>
          </a:xfrm>
          <a:prstGeom prst="rect">
            <a:avLst/>
          </a:prstGeom>
        </p:spPr>
      </p:pic>
      <p:pic>
        <p:nvPicPr>
          <p:cNvPr id="6" name="Picture 5" descr="Screen Shot 2017-04-20 at 4.30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5" y="679496"/>
            <a:ext cx="3179674" cy="1054759"/>
          </a:xfrm>
          <a:prstGeom prst="rect">
            <a:avLst/>
          </a:prstGeom>
        </p:spPr>
      </p:pic>
      <p:pic>
        <p:nvPicPr>
          <p:cNvPr id="7" name="Picture 6" descr="Screen Shot 2017-05-09 at 2.04.5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5738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89075" y="5048494"/>
            <a:ext cx="8668735" cy="1752600"/>
          </a:xfrm>
          <a:prstGeom prst="rect">
            <a:avLst/>
          </a:prstGeom>
        </p:spPr>
        <p:txBody>
          <a:bodyPr vert="horz" lIns="91383" tIns="45691" rIns="91383" bIns="45691" rtlCol="0">
            <a:normAutofit/>
          </a:bodyPr>
          <a:lstStyle>
            <a:lvl1pPr marL="0" indent="0" algn="ctr" defTabSz="456912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912" indent="0" algn="ctr" defTabSz="45691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824" indent="0" algn="ctr" defTabSz="456912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733" indent="0" algn="ctr" defTabSz="456912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643" indent="0" algn="ctr" defTabSz="456912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4553" indent="0" algn="ctr" defTabSz="456912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1466" indent="0" algn="ctr" defTabSz="456912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8375" indent="0" algn="ctr" defTabSz="456912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5287" indent="0" algn="ctr" defTabSz="456912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>
                <a:latin typeface="Helvetica"/>
                <a:cs typeface="Helvetica"/>
              </a:rPr>
              <a:t>Jianyu Huang</a:t>
            </a:r>
            <a:r>
              <a:rPr lang="en-US" dirty="0" smtClean="0">
                <a:latin typeface="Helvetica"/>
                <a:cs typeface="Helvetica"/>
              </a:rPr>
              <a:t>, Leslie Rice,</a:t>
            </a:r>
          </a:p>
          <a:p>
            <a:r>
              <a:rPr lang="en-US" dirty="0" smtClean="0">
                <a:latin typeface="Helvetica"/>
                <a:cs typeface="Helvetica"/>
              </a:rPr>
              <a:t>Devin A. Matthews, Robert A. van de </a:t>
            </a:r>
            <a:r>
              <a:rPr lang="en-US" dirty="0" err="1" smtClean="0">
                <a:latin typeface="Helvetica"/>
                <a:cs typeface="Helvetica"/>
              </a:rPr>
              <a:t>Geijn</a:t>
            </a:r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The University of Texas at Austin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55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"/>
    </mc:Choice>
    <mc:Fallback xmlns="">
      <p:transition spd="slow" advTm="46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08 at 10.39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12697"/>
          <a:stretch/>
        </p:blipFill>
        <p:spPr>
          <a:xfrm>
            <a:off x="891452" y="1225176"/>
            <a:ext cx="7520430" cy="5674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14466" y="3533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16785" y="-491312"/>
            <a:ext cx="4916119" cy="605935"/>
          </a:xfrm>
          <a:prstGeom prst="rect">
            <a:avLst/>
          </a:prstGeom>
          <a:noFill/>
        </p:spPr>
        <p:txBody>
          <a:bodyPr wrap="square" lIns="84150" tIns="42075" rIns="84150" bIns="42075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X</a:t>
            </a:r>
            <a:r>
              <a:rPr lang="en-US" sz="1700" dirty="0" err="1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Y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V</a:t>
            </a:r>
            <a:r>
              <a:rPr lang="en-US" sz="1700" dirty="0" err="1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W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  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1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 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sym typeface="Symbol"/>
              </a:rPr>
              <a:t>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5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80" y="209174"/>
            <a:ext cx="2878827" cy="99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rect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73" y="263672"/>
            <a:ext cx="3074199" cy="99794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306054" y="2701148"/>
            <a:ext cx="1105828" cy="1246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98984" y="3828522"/>
            <a:ext cx="614064" cy="118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34351" y="5245436"/>
            <a:ext cx="500707" cy="1164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17336" y="-24754"/>
            <a:ext cx="4916119" cy="346582"/>
          </a:xfrm>
          <a:prstGeom prst="rect">
            <a:avLst/>
          </a:prstGeom>
          <a:noFill/>
        </p:spPr>
        <p:txBody>
          <a:bodyPr wrap="square" lIns="84150" tIns="42075" rIns="84150" bIns="42075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AB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9693" y="-4614"/>
            <a:ext cx="4916119" cy="346582"/>
          </a:xfrm>
          <a:prstGeom prst="rect">
            <a:avLst/>
          </a:prstGeom>
          <a:noFill/>
        </p:spPr>
        <p:txBody>
          <a:bodyPr wrap="square" lIns="84150" tIns="42075" rIns="84150" bIns="42075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X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Y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V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W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4996" y="6231499"/>
            <a:ext cx="1629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m</a:t>
            </a:r>
            <a:r>
              <a:rPr lang="en-US" altLang="zh-CN" sz="1400" b="1" i="1" baseline="-25000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R</a:t>
            </a:r>
            <a:r>
              <a:rPr lang="en-US" altLang="zh-CN" sz="14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sz="1400" b="1" dirty="0" smtClean="0">
                <a:solidFill>
                  <a:srgbClr val="FF000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sz="14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sz="1400" b="1" i="1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n</a:t>
            </a:r>
            <a:r>
              <a:rPr lang="en-US" altLang="zh-CN" sz="1400" b="1" i="1" baseline="-25000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R</a:t>
            </a:r>
            <a:endParaRPr lang="en-US" sz="1400" b="1" i="1" baseline="-250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5754" y="6464267"/>
            <a:ext cx="1629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Register</a:t>
            </a:r>
            <a:endParaRPr lang="en-US" sz="1400" b="1" i="1" baseline="-250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53321" y="3758911"/>
            <a:ext cx="162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err="1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k</a:t>
            </a:r>
            <a:r>
              <a:rPr lang="en-US" altLang="zh-CN" b="1" i="1" baseline="-25000" dirty="0" err="1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C</a:t>
            </a:r>
            <a:r>
              <a:rPr lang="en-US" altLang="zh-CN" b="1" i="1" dirty="0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b="1" dirty="0" smtClean="0">
                <a:solidFill>
                  <a:srgbClr val="7030A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b="1" i="1" dirty="0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b="1" i="1" dirty="0" err="1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n</a:t>
            </a:r>
            <a:r>
              <a:rPr lang="en-US" altLang="zh-CN" b="1" i="1" baseline="-25000" dirty="0" err="1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C</a:t>
            </a:r>
            <a:endParaRPr lang="en-US" b="1" i="1" baseline="-25000" dirty="0">
              <a:solidFill>
                <a:srgbClr val="7030A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8560" y="4872662"/>
            <a:ext cx="162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m</a:t>
            </a:r>
            <a:r>
              <a:rPr lang="en-US" altLang="zh-CN" b="1" i="1" baseline="-25000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C</a:t>
            </a:r>
            <a:r>
              <a:rPr lang="en-US" altLang="zh-CN" b="1" i="1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b="1" dirty="0" smtClean="0">
                <a:solidFill>
                  <a:srgbClr val="00B05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b="1" i="1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b="1" i="1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k</a:t>
            </a:r>
            <a:r>
              <a:rPr lang="en-US" altLang="zh-CN" b="1" i="1" baseline="-25000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C</a:t>
            </a:r>
            <a:endParaRPr lang="en-US" b="1" i="1" baseline="-25000" dirty="0">
              <a:solidFill>
                <a:srgbClr val="00B05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88677" y="5083565"/>
            <a:ext cx="162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L2 Cache</a:t>
            </a:r>
            <a:endParaRPr lang="en-US" b="1" i="1" baseline="-25000" dirty="0">
              <a:solidFill>
                <a:srgbClr val="00B05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53321" y="4043040"/>
            <a:ext cx="162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L3 Cache</a:t>
            </a:r>
            <a:endParaRPr lang="en-US" b="1" i="1" baseline="-25000" dirty="0">
              <a:solidFill>
                <a:srgbClr val="7030A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7752" y="3324586"/>
            <a:ext cx="952920" cy="244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56" tIns="42078" rIns="84156" bIns="42078"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90511" y="4043859"/>
            <a:ext cx="862810" cy="244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56" tIns="42078" rIns="84156" bIns="42078"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130087" y="5629311"/>
            <a:ext cx="681740" cy="244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56" tIns="42078" rIns="84156" bIns="420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"/>
    </mc:Choice>
    <mc:Fallback xmlns="">
      <p:transition spd="slow" advTm="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/>
      <p:bldP spid="13" grpId="0"/>
      <p:bldP spid="14" grpId="0"/>
      <p:bldP spid="15" grpId="0"/>
      <p:bldP spid="18" grpId="0"/>
      <p:bldP spid="19" grpId="0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Outline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300" dirty="0">
                <a:latin typeface="Helvetica"/>
                <a:cs typeface="Helvetica"/>
              </a:rPr>
              <a:t>Background</a:t>
            </a:r>
          </a:p>
          <a:p>
            <a:pPr lvl="1"/>
            <a:r>
              <a:rPr lang="en-US" sz="2900" dirty="0">
                <a:latin typeface="Helvetica"/>
                <a:cs typeface="Helvetica"/>
              </a:rPr>
              <a:t>High-performance GEMM</a:t>
            </a:r>
          </a:p>
          <a:p>
            <a:pPr lvl="1"/>
            <a:r>
              <a:rPr lang="en-US" sz="2900" dirty="0">
                <a:latin typeface="Helvetica"/>
                <a:cs typeface="Helvetica"/>
              </a:rPr>
              <a:t>High-performance </a:t>
            </a:r>
            <a:r>
              <a:rPr lang="en-US" sz="2900" dirty="0" err="1">
                <a:latin typeface="Helvetica"/>
                <a:cs typeface="Helvetica"/>
              </a:rPr>
              <a:t>Strassen</a:t>
            </a:r>
            <a:endParaRPr lang="en-US" sz="2900" dirty="0">
              <a:latin typeface="Helvetica"/>
              <a:cs typeface="Helvetica"/>
            </a:endParaRPr>
          </a:p>
          <a:p>
            <a:r>
              <a:rPr lang="en-US" sz="3300" dirty="0">
                <a:solidFill>
                  <a:srgbClr val="FF0000"/>
                </a:solidFill>
                <a:latin typeface="Helvetica"/>
                <a:cs typeface="Helvetica"/>
              </a:rPr>
              <a:t>Fast Matrix Multiplication </a:t>
            </a:r>
            <a:r>
              <a:rPr lang="en-US" sz="3300" dirty="0" smtClean="0">
                <a:solidFill>
                  <a:srgbClr val="FF0000"/>
                </a:solidFill>
                <a:latin typeface="Helvetica"/>
                <a:cs typeface="Helvetica"/>
              </a:rPr>
              <a:t>(FMM)</a:t>
            </a:r>
            <a:endParaRPr lang="en-US" sz="3300" dirty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sz="3300" dirty="0">
                <a:latin typeface="Helvetica"/>
                <a:cs typeface="Helvetica"/>
              </a:rPr>
              <a:t>Code Generation</a:t>
            </a:r>
          </a:p>
          <a:p>
            <a:r>
              <a:rPr lang="en-US" sz="3300" dirty="0">
                <a:latin typeface="Helvetica"/>
                <a:cs typeface="Helvetica"/>
              </a:rPr>
              <a:t>Performance Model</a:t>
            </a:r>
          </a:p>
          <a:p>
            <a:r>
              <a:rPr lang="en-US" sz="3300" dirty="0">
                <a:latin typeface="Helvetica"/>
                <a:cs typeface="Helvetica"/>
              </a:rPr>
              <a:t>Experiments</a:t>
            </a:r>
          </a:p>
          <a:p>
            <a:r>
              <a:rPr lang="en-US" sz="3300" dirty="0">
                <a:latin typeface="Helvetica"/>
                <a:cs typeface="Helvetica"/>
              </a:rPr>
              <a:t>Conclusion</a:t>
            </a:r>
          </a:p>
          <a:p>
            <a:endParaRPr lang="en-US" sz="3300" dirty="0">
              <a:latin typeface="Helvetica"/>
              <a:cs typeface="Helvetica"/>
            </a:endParaRPr>
          </a:p>
          <a:p>
            <a:endParaRPr lang="en-US" sz="33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960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4"/>
    </mc:Choice>
    <mc:Fallback xmlns="">
      <p:transition advTm="12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8498" y="1729189"/>
            <a:ext cx="4916119" cy="3289362"/>
          </a:xfrm>
          <a:prstGeom prst="rect">
            <a:avLst/>
          </a:prstGeom>
          <a:noFill/>
        </p:spPr>
        <p:txBody>
          <a:bodyPr wrap="square" lIns="84168" tIns="42084" rIns="84168" bIns="42084" rtlCol="0">
            <a:spAutoFit/>
          </a:bodyPr>
          <a:lstStyle/>
          <a:p>
            <a:r>
              <a:rPr lang="en-US" sz="17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latin typeface="Cambria Math"/>
                <a:cs typeface="Cambria Math"/>
              </a:rPr>
              <a:t>:= (</a:t>
            </a:r>
            <a:r>
              <a:rPr lang="en-US" sz="1700" i="1" dirty="0"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latin typeface="Cambria Math"/>
                <a:cs typeface="Cambria Math"/>
              </a:rPr>
              <a:t>0</a:t>
            </a:r>
            <a:r>
              <a:rPr lang="en-US" sz="1700" dirty="0">
                <a:latin typeface="Cambria Math"/>
                <a:cs typeface="Cambria Math"/>
              </a:rPr>
              <a:t>+</a:t>
            </a:r>
            <a:r>
              <a:rPr lang="en-US" sz="1700" i="1" dirty="0"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latin typeface="Cambria Math"/>
                <a:cs typeface="Cambria Math"/>
              </a:rPr>
              <a:t>3</a:t>
            </a:r>
            <a:r>
              <a:rPr lang="en-US" sz="1700" dirty="0">
                <a:latin typeface="Cambria Math"/>
                <a:cs typeface="Cambria Math"/>
              </a:rPr>
              <a:t>)(</a:t>
            </a:r>
            <a:r>
              <a:rPr lang="en-US" sz="1700" i="1" dirty="0"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latin typeface="Cambria Math"/>
                <a:cs typeface="Cambria Math"/>
              </a:rPr>
              <a:t>0</a:t>
            </a:r>
            <a:r>
              <a:rPr lang="en-US" sz="1700" dirty="0">
                <a:latin typeface="Cambria Math"/>
                <a:cs typeface="Cambria Math"/>
              </a:rPr>
              <a:t>+</a:t>
            </a:r>
            <a:r>
              <a:rPr lang="en-US" sz="1700" i="1" dirty="0"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latin typeface="Cambria Math"/>
                <a:cs typeface="Cambria Math"/>
              </a:rPr>
              <a:t>3</a:t>
            </a:r>
            <a:r>
              <a:rPr lang="en-US" sz="1700" dirty="0">
                <a:latin typeface="Cambria Math"/>
                <a:cs typeface="Cambria Math"/>
              </a:rPr>
              <a:t>);    </a:t>
            </a:r>
            <a:r>
              <a:rPr lang="en-US" sz="1700" i="1" dirty="0"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latin typeface="Cambria Math"/>
                <a:cs typeface="Cambria Math"/>
              </a:rPr>
              <a:t>0</a:t>
            </a:r>
            <a:r>
              <a:rPr lang="en-US" sz="1700" dirty="0">
                <a:latin typeface="Cambria Math"/>
                <a:cs typeface="Cambria Math"/>
              </a:rPr>
              <a:t> += </a:t>
            </a:r>
            <a:r>
              <a:rPr lang="en-US" sz="1700" i="1" dirty="0"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latin typeface="Cambria Math"/>
                <a:cs typeface="Cambria Math"/>
              </a:rPr>
              <a:t>0</a:t>
            </a:r>
            <a:r>
              <a:rPr lang="en-US" sz="1700" dirty="0">
                <a:latin typeface="Cambria Math"/>
                <a:cs typeface="Cambria Math"/>
              </a:rPr>
              <a:t>; </a:t>
            </a:r>
            <a:r>
              <a:rPr lang="en-US" sz="1700" i="1" dirty="0"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latin typeface="Cambria Math"/>
                <a:cs typeface="Cambria Math"/>
              </a:rPr>
              <a:t>3</a:t>
            </a:r>
            <a:r>
              <a:rPr lang="en-US" sz="1700" dirty="0">
                <a:latin typeface="Cambria Math"/>
                <a:cs typeface="Cambria Math"/>
              </a:rPr>
              <a:t> += </a:t>
            </a:r>
            <a:r>
              <a:rPr lang="en-US" sz="1700" i="1" dirty="0"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latin typeface="Cambria Math"/>
                <a:cs typeface="Cambria Math"/>
              </a:rPr>
              <a:t>0</a:t>
            </a:r>
            <a:r>
              <a:rPr lang="en-US" sz="1700" dirty="0">
                <a:latin typeface="Cambria Math"/>
                <a:cs typeface="Cambria Math"/>
              </a:rPr>
              <a:t>; </a:t>
            </a:r>
            <a:r>
              <a:rPr lang="en-US" sz="17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r>
              <a:rPr lang="en-US" sz="17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:= (A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           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 –=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r>
              <a:rPr lang="en-US" sz="17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:=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           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7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:=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                 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7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  <a:r>
              <a:rPr lang="en-US" sz="17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:= (A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           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 –=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7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r>
              <a:rPr lang="en-US" sz="17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  <a:r>
              <a:rPr lang="en-US" sz="17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:= 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7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  <a:r>
              <a:rPr lang="en-US" sz="17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:= 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6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</a:p>
          <a:p>
            <a:endParaRPr lang="en-US" sz="17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7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7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7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7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7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6" name="Picture 5" descr="Screen Shot 2016-09-16 at 10.32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72" y="1496241"/>
            <a:ext cx="3017682" cy="366920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</a:t>
            </a:r>
            <a:r>
              <a:rPr lang="en-US" dirty="0" smtClean="0"/>
              <a:t>2,2,2</a:t>
            </a:r>
            <a:r>
              <a:rPr lang="en-US" dirty="0"/>
              <a:t>&gt;</a:t>
            </a:r>
            <a:r>
              <a:rPr lang="en-US" dirty="0" smtClean="0"/>
              <a:t> </a:t>
            </a:r>
            <a:r>
              <a:rPr lang="en-US" dirty="0" err="1" smtClean="0"/>
              <a:t>Strassen’s</a:t>
            </a:r>
            <a:r>
              <a:rPr lang="en-US" dirty="0" smtClean="0"/>
              <a:t> Algorithm</a:t>
            </a:r>
            <a:endParaRPr lang="en-US" dirty="0"/>
          </a:p>
        </p:txBody>
      </p:sp>
      <p:pic>
        <p:nvPicPr>
          <p:cNvPr id="8" name="Picture 7" descr="Screen Shot 2017-04-20 at 4.30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8" y="4072206"/>
            <a:ext cx="3179674" cy="1054759"/>
          </a:xfrm>
          <a:prstGeom prst="rect">
            <a:avLst/>
          </a:prstGeom>
        </p:spPr>
      </p:pic>
      <p:pic>
        <p:nvPicPr>
          <p:cNvPr id="7" name="Picture 3" descr="C:\Users\Jianyu\Desktop\direct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90" y="5277767"/>
            <a:ext cx="3215361" cy="11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205323" y="2144335"/>
            <a:ext cx="241454" cy="217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10518" y="2399241"/>
            <a:ext cx="241454" cy="217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25869" y="2046650"/>
            <a:ext cx="314027" cy="283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396195" y="2050921"/>
            <a:ext cx="314027" cy="283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694559" y="2024951"/>
            <a:ext cx="314027" cy="28338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151752" y="2786951"/>
            <a:ext cx="314027" cy="28338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89763" y="4529611"/>
            <a:ext cx="314027" cy="28338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18957" y="2028721"/>
            <a:ext cx="463161" cy="297646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701385" y="2019760"/>
            <a:ext cx="463161" cy="297646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280802" y="4807514"/>
            <a:ext cx="314027" cy="28338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47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97"/>
    </mc:Choice>
    <mc:Fallback xmlns="">
      <p:transition advTm="1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 </a:t>
            </a:r>
            <a:r>
              <a:rPr lang="en-US" sz="3600" dirty="0" smtClean="0"/>
              <a:t>             Fast Matrix Multiplication (FMM)</a:t>
            </a:r>
            <a:endParaRPr lang="en-US" sz="3600" dirty="0"/>
          </a:p>
        </p:txBody>
      </p:sp>
      <p:pic>
        <p:nvPicPr>
          <p:cNvPr id="6" name="Picture 5" descr="Screen Shot 2017-04-20 at 4.30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89" y="1188388"/>
            <a:ext cx="3179674" cy="1054759"/>
          </a:xfrm>
          <a:prstGeom prst="rect">
            <a:avLst/>
          </a:prstGeom>
        </p:spPr>
      </p:pic>
      <p:pic>
        <p:nvPicPr>
          <p:cNvPr id="7" name="Picture 6" descr="Screen Shot 2017-05-08 at 11.34.2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4" y="2204956"/>
            <a:ext cx="8733412" cy="1611062"/>
          </a:xfrm>
          <a:prstGeom prst="rect">
            <a:avLst/>
          </a:prstGeom>
        </p:spPr>
      </p:pic>
      <p:pic>
        <p:nvPicPr>
          <p:cNvPr id="8" name="Picture 7" descr="Screen Shot 2017-05-08 at 11.35.5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60" y="4071904"/>
            <a:ext cx="5030503" cy="1931543"/>
          </a:xfrm>
          <a:prstGeom prst="rect">
            <a:avLst/>
          </a:prstGeom>
        </p:spPr>
      </p:pic>
      <p:pic>
        <p:nvPicPr>
          <p:cNvPr id="9" name="Picture 8" descr="Screen Shot 2017-05-08 at 11.35.59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247"/>
            <a:ext cx="9144000" cy="376023"/>
          </a:xfrm>
          <a:prstGeom prst="rect">
            <a:avLst/>
          </a:prstGeom>
        </p:spPr>
      </p:pic>
      <p:pic>
        <p:nvPicPr>
          <p:cNvPr id="3" name="Picture 2" descr="Screen Shot 2017-05-26 at 10.24.0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10" y="501200"/>
            <a:ext cx="1483230" cy="661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16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"/>
    </mc:Choice>
    <mc:Fallback xmlns="">
      <p:transition spd="slow" advTm="1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7-04-20 at 4.30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1" y="4168688"/>
            <a:ext cx="3915833" cy="12750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&lt;</a:t>
            </a:r>
            <a:r>
              <a:rPr lang="en-US" sz="3600" dirty="0" smtClean="0"/>
              <a:t>3,2,3</a:t>
            </a:r>
            <a:r>
              <a:rPr lang="en-US" sz="3600" dirty="0"/>
              <a:t>&gt;</a:t>
            </a:r>
            <a:r>
              <a:rPr lang="en-US" sz="3600" dirty="0" smtClean="0"/>
              <a:t> Fast Matrix Multiplication (FMM)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17962" y="1255597"/>
            <a:ext cx="6261103" cy="4024530"/>
          </a:xfrm>
          <a:prstGeom prst="rect">
            <a:avLst/>
          </a:prstGeom>
          <a:noFill/>
        </p:spPr>
        <p:txBody>
          <a:bodyPr wrap="square" lIns="84168" tIns="42084" rIns="84168" bIns="42084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(–</a:t>
            </a:r>
            <a:r>
              <a:rPr lang="en-US" sz="12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)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)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              </a:t>
            </a:r>
            <a:r>
              <a:rPr lang="en-US" sz="12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–= </a:t>
            </a:r>
            <a:r>
              <a:rPr lang="en-US" sz="12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(–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)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2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)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               </a:t>
            </a:r>
            <a:r>
              <a:rPr lang="en-US" sz="12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–= </a:t>
            </a:r>
            <a:r>
              <a:rPr lang="en-US" sz="12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7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–= </a:t>
            </a:r>
            <a:r>
              <a:rPr lang="en-US" sz="12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endParaRPr lang="en-US" sz="12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 –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)( –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);                 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7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 </a:t>
            </a:r>
            <a:r>
              <a:rPr lang="en-US" sz="12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);      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6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 –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);  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–=M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);                                    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–=M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6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 –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);    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–=M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6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6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7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);                                    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7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7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7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8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 –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);          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7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8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9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)( –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);                 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9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9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);                            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6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8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);                            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7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8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12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);           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12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13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4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–B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);       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6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13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14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:= ( –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–A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)(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);           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–=M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14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=M</a:t>
            </a:r>
            <a:r>
              <a:rPr lang="en-US" sz="12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14</a:t>
            </a:r>
            <a:r>
              <a:rPr lang="en-US" sz="12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147" y="6380017"/>
            <a:ext cx="8386653" cy="515877"/>
          </a:xfrm>
          <a:prstGeom prst="rect">
            <a:avLst/>
          </a:prstGeom>
          <a:noFill/>
        </p:spPr>
        <p:txBody>
          <a:bodyPr wrap="square" lIns="84168" tIns="42084" rIns="84168" bIns="42084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*Austin R. Benson, Grey Ballard. "A framework for practical parallel fast matrix multiplication." </a:t>
            </a:r>
            <a:r>
              <a:rPr lang="en-US" sz="1400" i="1" dirty="0" smtClean="0">
                <a:latin typeface="Times"/>
                <a:cs typeface="Times"/>
              </a:rPr>
              <a:t>PPoPP</a:t>
            </a:r>
            <a:r>
              <a:rPr lang="en-US" sz="1400" dirty="0" smtClean="0">
                <a:latin typeface="Times"/>
                <a:cs typeface="Times"/>
              </a:rPr>
              <a:t>15</a:t>
            </a:r>
            <a:r>
              <a:rPr lang="en-US" sz="1400" dirty="0">
                <a:latin typeface="Times"/>
                <a:cs typeface="Times"/>
              </a:rPr>
              <a:t>.</a:t>
            </a:r>
          </a:p>
          <a:p>
            <a:endParaRPr lang="en-US" sz="1400" dirty="0">
              <a:latin typeface="Times"/>
              <a:cs typeface="Times"/>
            </a:endParaRPr>
          </a:p>
        </p:txBody>
      </p:sp>
      <p:pic>
        <p:nvPicPr>
          <p:cNvPr id="10" name="Picture 9" descr="Screen Shot 2016-09-16 at 3.40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53" y="2969730"/>
            <a:ext cx="3928594" cy="24277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09261" y="7248221"/>
            <a:ext cx="4916119" cy="3778310"/>
          </a:xfrm>
          <a:prstGeom prst="rect">
            <a:avLst/>
          </a:prstGeom>
          <a:noFill/>
        </p:spPr>
        <p:txBody>
          <a:bodyPr wrap="square" lIns="84168" tIns="42084" rIns="84168" bIns="42084" rtlCol="0"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M0=( -A(0,1)+A(1,1)+A(2,1) )( B(1,1)+B(1,2)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C(0,2)-=M0;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M1=( -A(0,0)+A(1,0)+A(2,1) )( B(0,2)-B(1,1)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C(0,2)-=M1;C(2,1)-=M1;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M2=( -A(0,0)+A(1,0) )( -B(0,1)-B(1,1)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C(0,0)-=M2;C(0,1)+=M2;C(2,1)+=M2;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M3=( A(1,0)-A(2,0)+A(2,1) )( B(0,2)-B(1,0)+B(1,2)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C(0,2)+=M3;C(1,2)+=M3;C(2,0)-=M3;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M4=( -A(0,0)+A(0,1)+A(1,0) )( B(0,0)+B(0,1)+B(1,1)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C(0,0)-=M4;C(0,1)+=M4;C(1,1)+=M4;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M5=( A(1,0) )( B(0,0)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C(0,0)+=M5;C(0,1)-=M5;C(1,0)+=M5;C(1,1)-=M5;C(2,0)+=M5;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M6=( -A(1,0)+A(1,1)+A(2,0)-A(2,1) )( B(1,0)-B(1,2)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C(0,2)-=M6;C(1,2)-=M6;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M7=( A(1,1) )( B(1,0)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C(0,2)+=M7;C(1,0)+=M7;C(1,2)+=M7;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M8=( -A(0,0)+A(1,0)+A(2,0) )( B(0,1)+B(0,2)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C(2,1)+=M8;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M9=( -A(0,0)+A(0,1) )( -B(0,0)-B(0,1)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C(0,1)+=M9;C(1,1)+=M9;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M10=( A(2,1) )( B(0,2)+B(1,2)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C(0,2)+=M10;C(2,0)+=M10;C(2,2)+=M10;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M11=( A(2,0)-A(2,1) )( B(0,2)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C(0,2)+=M11;C(1,2)+=M11;C(2,1)-=M11;C(2,2)+=M11;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M12=( A(0,1) )( B(0,0)+B(0,1)+B(1,0)+B(1,1)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C(0,0)+=M12;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M13=( A(1,0)-A(2,0) )( B(0,0)-B(0,2)+B(1,0)-B(1,2)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C(2,0)-=M13;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M14=( -A(0,0)+A(0,1)+A(1,0)-A(1,1) )( B(1,1) );</a:t>
            </a:r>
          </a:p>
          <a:p>
            <a:r>
              <a:rPr lang="en-US" sz="800" dirty="0">
                <a:solidFill>
                  <a:srgbClr val="0000FF"/>
                </a:solidFill>
                <a:latin typeface="Cambria Math"/>
                <a:cs typeface="Cambria Math"/>
              </a:rPr>
              <a:t>  C(0,2)-=M14;C(1,1)-=M14;</a:t>
            </a:r>
          </a:p>
        </p:txBody>
      </p:sp>
      <p:pic>
        <p:nvPicPr>
          <p:cNvPr id="12" name="Picture 3" descr="C:\Users\Jianyu\Desktop\direct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83532"/>
            <a:ext cx="3215361" cy="11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0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3"/>
    </mc:Choice>
    <mc:Fallback xmlns="">
      <p:transition advTm="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4-20 at 6.05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6" y="101792"/>
            <a:ext cx="5120496" cy="65765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4595" y="977235"/>
            <a:ext cx="758248" cy="5599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34676" y="981674"/>
            <a:ext cx="1137372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2471" y="977235"/>
            <a:ext cx="427265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35333" y="977235"/>
            <a:ext cx="438244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58880" y="977235"/>
            <a:ext cx="528522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44270" y="996188"/>
            <a:ext cx="438244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58340" y="977235"/>
            <a:ext cx="528522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4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"/>
    </mc:Choice>
    <mc:Fallback xmlns="">
      <p:transition spd="slow" advTm="29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4-20 at 6.05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6" y="101792"/>
            <a:ext cx="5120496" cy="65765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61883" y="977236"/>
            <a:ext cx="743636" cy="5599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2471" y="977235"/>
            <a:ext cx="427265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35333" y="977235"/>
            <a:ext cx="438244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58880" y="977235"/>
            <a:ext cx="528522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44270" y="996188"/>
            <a:ext cx="438244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58340" y="977235"/>
            <a:ext cx="528522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9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"/>
    </mc:Choice>
    <mc:Fallback xmlns="">
      <p:transition spd="slow" advTm="15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4-20 at 6.05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6" y="101792"/>
            <a:ext cx="5120496" cy="65765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4475" y="977235"/>
            <a:ext cx="653989" cy="5599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35333" y="977235"/>
            <a:ext cx="438244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58880" y="977235"/>
            <a:ext cx="528522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44270" y="996188"/>
            <a:ext cx="438244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58340" y="977235"/>
            <a:ext cx="528522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3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"/>
    </mc:Choice>
    <mc:Fallback xmlns="">
      <p:transition spd="slow" advTm="3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4-20 at 6.05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6" y="101792"/>
            <a:ext cx="5120496" cy="65765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87942" y="977235"/>
            <a:ext cx="1146850" cy="5599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44270" y="996188"/>
            <a:ext cx="438244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58340" y="977235"/>
            <a:ext cx="528522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rank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579" y="3044182"/>
            <a:ext cx="2680962" cy="841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048" y="6622604"/>
            <a:ext cx="8386653" cy="403938"/>
          </a:xfrm>
          <a:prstGeom prst="rect">
            <a:avLst/>
          </a:prstGeom>
          <a:noFill/>
        </p:spPr>
        <p:txBody>
          <a:bodyPr wrap="square" lIns="84168" tIns="42084" rIns="84168" bIns="42084" rtlCol="0">
            <a:spAutoFit/>
          </a:bodyPr>
          <a:lstStyle/>
          <a:p>
            <a:r>
              <a:rPr lang="en-US" sz="1000" dirty="0" smtClean="0">
                <a:latin typeface="Times"/>
                <a:cs typeface="Times"/>
              </a:rPr>
              <a:t>* [1] Austin </a:t>
            </a:r>
            <a:r>
              <a:rPr lang="en-US" sz="1000" dirty="0">
                <a:latin typeface="Times"/>
                <a:cs typeface="Times"/>
              </a:rPr>
              <a:t>R. Benson, Grey Ballard. "A framework for practical parallel fast matrix multiplication." </a:t>
            </a:r>
            <a:r>
              <a:rPr lang="en-US" sz="1000" i="1" dirty="0" smtClean="0">
                <a:latin typeface="Times"/>
                <a:cs typeface="Times"/>
              </a:rPr>
              <a:t>PPoPP</a:t>
            </a:r>
            <a:r>
              <a:rPr lang="en-US" sz="1000" dirty="0" smtClean="0">
                <a:latin typeface="Times"/>
                <a:cs typeface="Times"/>
              </a:rPr>
              <a:t>15</a:t>
            </a:r>
            <a:r>
              <a:rPr lang="en-US" sz="1000" dirty="0">
                <a:latin typeface="Times"/>
                <a:cs typeface="Times"/>
              </a:rPr>
              <a:t>.</a:t>
            </a:r>
          </a:p>
          <a:p>
            <a:endParaRPr lang="en-US" sz="1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56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"/>
    </mc:Choice>
    <mc:Fallback xmlns="">
      <p:transition spd="slow" advTm="2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08 at 10.39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12697"/>
          <a:stretch/>
        </p:blipFill>
        <p:spPr>
          <a:xfrm>
            <a:off x="891452" y="1225176"/>
            <a:ext cx="7520430" cy="5674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14466" y="3533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16785" y="-491312"/>
            <a:ext cx="4916119" cy="605935"/>
          </a:xfrm>
          <a:prstGeom prst="rect">
            <a:avLst/>
          </a:prstGeom>
          <a:noFill/>
        </p:spPr>
        <p:txBody>
          <a:bodyPr wrap="square" lIns="84150" tIns="42075" rIns="84150" bIns="42075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X</a:t>
            </a:r>
            <a:r>
              <a:rPr lang="en-US" sz="1700" dirty="0" err="1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Y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V</a:t>
            </a:r>
            <a:r>
              <a:rPr lang="en-US" sz="1700" dirty="0" err="1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W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  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1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 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sym typeface="Symbol"/>
              </a:rPr>
              <a:t>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5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80" y="209174"/>
            <a:ext cx="2878827" cy="99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rect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73" y="263672"/>
            <a:ext cx="3074199" cy="99794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306054" y="2701148"/>
            <a:ext cx="1105828" cy="1246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98984" y="3828522"/>
            <a:ext cx="614064" cy="118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34351" y="5245436"/>
            <a:ext cx="500707" cy="1164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17336" y="-24754"/>
            <a:ext cx="4916119" cy="346582"/>
          </a:xfrm>
          <a:prstGeom prst="rect">
            <a:avLst/>
          </a:prstGeom>
          <a:noFill/>
        </p:spPr>
        <p:txBody>
          <a:bodyPr wrap="square" lIns="84150" tIns="42075" rIns="84150" bIns="42075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AB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9693" y="-4614"/>
            <a:ext cx="4916119" cy="346582"/>
          </a:xfrm>
          <a:prstGeom prst="rect">
            <a:avLst/>
          </a:prstGeom>
          <a:noFill/>
        </p:spPr>
        <p:txBody>
          <a:bodyPr wrap="square" lIns="84150" tIns="42075" rIns="84150" bIns="42075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X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Y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V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W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4996" y="6231499"/>
            <a:ext cx="1629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m</a:t>
            </a:r>
            <a:r>
              <a:rPr lang="en-US" altLang="zh-CN" sz="1400" b="1" i="1" baseline="-25000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R</a:t>
            </a:r>
            <a:r>
              <a:rPr lang="en-US" altLang="zh-CN" sz="14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sz="1400" b="1" dirty="0" smtClean="0">
                <a:solidFill>
                  <a:srgbClr val="FF000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sz="14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sz="1400" b="1" i="1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n</a:t>
            </a:r>
            <a:r>
              <a:rPr lang="en-US" altLang="zh-CN" sz="1400" b="1" i="1" baseline="-25000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R</a:t>
            </a:r>
            <a:endParaRPr lang="en-US" sz="1400" b="1" i="1" baseline="-250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5754" y="6464267"/>
            <a:ext cx="1629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Register</a:t>
            </a:r>
            <a:endParaRPr lang="en-US" sz="1400" b="1" i="1" baseline="-250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53321" y="3758911"/>
            <a:ext cx="162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err="1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k</a:t>
            </a:r>
            <a:r>
              <a:rPr lang="en-US" altLang="zh-CN" b="1" i="1" baseline="-25000" dirty="0" err="1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C</a:t>
            </a:r>
            <a:r>
              <a:rPr lang="en-US" altLang="zh-CN" b="1" i="1" dirty="0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b="1" dirty="0" smtClean="0">
                <a:solidFill>
                  <a:srgbClr val="7030A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b="1" i="1" dirty="0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b="1" i="1" dirty="0" err="1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n</a:t>
            </a:r>
            <a:r>
              <a:rPr lang="en-US" altLang="zh-CN" b="1" i="1" baseline="-25000" dirty="0" err="1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C</a:t>
            </a:r>
            <a:endParaRPr lang="en-US" b="1" i="1" baseline="-25000" dirty="0">
              <a:solidFill>
                <a:srgbClr val="7030A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8560" y="4872662"/>
            <a:ext cx="162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m</a:t>
            </a:r>
            <a:r>
              <a:rPr lang="en-US" altLang="zh-CN" b="1" i="1" baseline="-25000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C</a:t>
            </a:r>
            <a:r>
              <a:rPr lang="en-US" altLang="zh-CN" b="1" i="1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b="1" dirty="0" smtClean="0">
                <a:solidFill>
                  <a:srgbClr val="00B05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b="1" i="1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b="1" i="1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k</a:t>
            </a:r>
            <a:r>
              <a:rPr lang="en-US" altLang="zh-CN" b="1" i="1" baseline="-25000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C</a:t>
            </a:r>
            <a:endParaRPr lang="en-US" b="1" i="1" baseline="-25000" dirty="0">
              <a:solidFill>
                <a:srgbClr val="00B05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88677" y="5083565"/>
            <a:ext cx="162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L2 Cache</a:t>
            </a:r>
            <a:endParaRPr lang="en-US" b="1" i="1" baseline="-25000" dirty="0">
              <a:solidFill>
                <a:srgbClr val="00B05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53321" y="4043040"/>
            <a:ext cx="162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L3 Cache</a:t>
            </a:r>
            <a:endParaRPr lang="en-US" b="1" i="1" baseline="-25000" dirty="0">
              <a:solidFill>
                <a:srgbClr val="7030A0"/>
              </a:solidFill>
              <a:latin typeface="Times" pitchFamily="18" charset="0"/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3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"/>
    </mc:Choice>
    <mc:Fallback xmlns="">
      <p:transition spd="slow" advTm="5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Outline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300" dirty="0">
                <a:solidFill>
                  <a:srgbClr val="FF0000"/>
                </a:solidFill>
                <a:latin typeface="Helvetica"/>
                <a:cs typeface="Helvetica"/>
              </a:rPr>
              <a:t>Background</a:t>
            </a:r>
          </a:p>
          <a:p>
            <a:pPr lvl="1"/>
            <a:r>
              <a:rPr lang="en-US" sz="2900" dirty="0">
                <a:solidFill>
                  <a:srgbClr val="FF0000"/>
                </a:solidFill>
                <a:latin typeface="Helvetica"/>
                <a:cs typeface="Helvetica"/>
              </a:rPr>
              <a:t>High-performance GEMM</a:t>
            </a:r>
          </a:p>
          <a:p>
            <a:pPr lvl="1"/>
            <a:r>
              <a:rPr lang="en-US" sz="2900" dirty="0">
                <a:solidFill>
                  <a:srgbClr val="FF0000"/>
                </a:solidFill>
                <a:latin typeface="Helvetica"/>
                <a:cs typeface="Helvetica"/>
              </a:rPr>
              <a:t>High-performance </a:t>
            </a:r>
            <a:r>
              <a:rPr lang="en-US" sz="2900" dirty="0" err="1">
                <a:solidFill>
                  <a:srgbClr val="FF0000"/>
                </a:solidFill>
                <a:latin typeface="Helvetica"/>
                <a:cs typeface="Helvetica"/>
              </a:rPr>
              <a:t>Strassen</a:t>
            </a:r>
            <a:endParaRPr lang="en-US" sz="2900" dirty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sz="3300" dirty="0">
                <a:latin typeface="Helvetica"/>
                <a:cs typeface="Helvetica"/>
              </a:rPr>
              <a:t>Fast Matrix </a:t>
            </a:r>
            <a:r>
              <a:rPr lang="en-US" sz="3300" dirty="0" smtClean="0">
                <a:latin typeface="Helvetica"/>
                <a:cs typeface="Helvetica"/>
              </a:rPr>
              <a:t>Multiplication (FMM)</a:t>
            </a:r>
            <a:endParaRPr lang="en-US" sz="3300" dirty="0">
              <a:latin typeface="Helvetica"/>
              <a:cs typeface="Helvetica"/>
            </a:endParaRPr>
          </a:p>
          <a:p>
            <a:r>
              <a:rPr lang="en-US" sz="3300" dirty="0">
                <a:latin typeface="Helvetica"/>
                <a:cs typeface="Helvetica"/>
              </a:rPr>
              <a:t>Code Generation</a:t>
            </a:r>
          </a:p>
          <a:p>
            <a:r>
              <a:rPr lang="en-US" sz="3300" dirty="0">
                <a:latin typeface="Helvetica"/>
                <a:cs typeface="Helvetica"/>
              </a:rPr>
              <a:t>Performance Model</a:t>
            </a:r>
          </a:p>
          <a:p>
            <a:r>
              <a:rPr lang="en-US" sz="3300" dirty="0">
                <a:latin typeface="Helvetica"/>
                <a:cs typeface="Helvetica"/>
              </a:rPr>
              <a:t>Experiments</a:t>
            </a:r>
          </a:p>
          <a:p>
            <a:r>
              <a:rPr lang="en-US" sz="3300" dirty="0">
                <a:latin typeface="Helvetica"/>
                <a:cs typeface="Helvetica"/>
              </a:rPr>
              <a:t>Conclusion</a:t>
            </a:r>
          </a:p>
          <a:p>
            <a:endParaRPr lang="en-US" sz="3300" dirty="0">
              <a:latin typeface="Helvetica"/>
              <a:cs typeface="Helvetica"/>
            </a:endParaRPr>
          </a:p>
          <a:p>
            <a:endParaRPr lang="en-US" sz="33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402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5"/>
    </mc:Choice>
    <mc:Fallback xmlns="">
      <p:transition advTm="21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4-20 at 6.05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6" y="101792"/>
            <a:ext cx="5120496" cy="65765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87942" y="977235"/>
            <a:ext cx="1146850" cy="5599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44270" y="996188"/>
            <a:ext cx="438244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58340" y="977235"/>
            <a:ext cx="528522" cy="558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rank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579" y="3044182"/>
            <a:ext cx="2680962" cy="841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048" y="6622604"/>
            <a:ext cx="8386653" cy="403938"/>
          </a:xfrm>
          <a:prstGeom prst="rect">
            <a:avLst/>
          </a:prstGeom>
          <a:noFill/>
        </p:spPr>
        <p:txBody>
          <a:bodyPr wrap="square" lIns="84168" tIns="42084" rIns="84168" bIns="42084" rtlCol="0">
            <a:spAutoFit/>
          </a:bodyPr>
          <a:lstStyle/>
          <a:p>
            <a:r>
              <a:rPr lang="en-US" sz="1000" dirty="0" smtClean="0">
                <a:latin typeface="Times"/>
                <a:cs typeface="Times"/>
              </a:rPr>
              <a:t>* [1] Austin </a:t>
            </a:r>
            <a:r>
              <a:rPr lang="en-US" sz="1000" dirty="0">
                <a:latin typeface="Times"/>
                <a:cs typeface="Times"/>
              </a:rPr>
              <a:t>R. Benson, Grey Ballard. "A framework for practical parallel fast matrix multiplication." </a:t>
            </a:r>
            <a:r>
              <a:rPr lang="en-US" sz="1000" i="1" dirty="0" smtClean="0">
                <a:latin typeface="Times"/>
                <a:cs typeface="Times"/>
              </a:rPr>
              <a:t>PPoPP</a:t>
            </a:r>
            <a:r>
              <a:rPr lang="en-US" sz="1000" dirty="0" smtClean="0">
                <a:latin typeface="Times"/>
                <a:cs typeface="Times"/>
              </a:rPr>
              <a:t>15</a:t>
            </a:r>
            <a:r>
              <a:rPr lang="en-US" sz="1000" dirty="0">
                <a:latin typeface="Times"/>
                <a:cs typeface="Times"/>
              </a:rPr>
              <a:t>.</a:t>
            </a:r>
          </a:p>
          <a:p>
            <a:endParaRPr lang="en-US" sz="1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9377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"/>
    </mc:Choice>
    <mc:Fallback xmlns="">
      <p:transition spd="slow" advTm="60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4-20 at 6.05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6" y="101792"/>
            <a:ext cx="5120496" cy="65765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15836" y="986711"/>
            <a:ext cx="1089982" cy="5581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7-05-08 at 10.40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43" y="2944871"/>
            <a:ext cx="3337565" cy="9411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048" y="6622604"/>
            <a:ext cx="8386653" cy="403938"/>
          </a:xfrm>
          <a:prstGeom prst="rect">
            <a:avLst/>
          </a:prstGeom>
          <a:noFill/>
        </p:spPr>
        <p:txBody>
          <a:bodyPr wrap="square" lIns="84168" tIns="42084" rIns="84168" bIns="42084" rtlCol="0">
            <a:spAutoFit/>
          </a:bodyPr>
          <a:lstStyle/>
          <a:p>
            <a:r>
              <a:rPr lang="en-US" sz="1000" dirty="0" smtClean="0">
                <a:latin typeface="Times"/>
                <a:cs typeface="Times"/>
              </a:rPr>
              <a:t>* [1] Austin </a:t>
            </a:r>
            <a:r>
              <a:rPr lang="en-US" sz="1000" dirty="0">
                <a:latin typeface="Times"/>
                <a:cs typeface="Times"/>
              </a:rPr>
              <a:t>R. Benson, Grey Ballard. "A framework for practical parallel fast matrix multiplication." </a:t>
            </a:r>
            <a:r>
              <a:rPr lang="en-US" sz="1000" i="1" dirty="0" smtClean="0">
                <a:latin typeface="Times"/>
                <a:cs typeface="Times"/>
              </a:rPr>
              <a:t>PPoPP</a:t>
            </a:r>
            <a:r>
              <a:rPr lang="en-US" sz="1000" dirty="0" smtClean="0">
                <a:latin typeface="Times"/>
                <a:cs typeface="Times"/>
              </a:rPr>
              <a:t>15</a:t>
            </a:r>
            <a:r>
              <a:rPr lang="en-US" sz="1000" dirty="0">
                <a:latin typeface="Times"/>
                <a:cs typeface="Times"/>
              </a:rPr>
              <a:t>.</a:t>
            </a:r>
          </a:p>
          <a:p>
            <a:endParaRPr lang="en-US" sz="1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2458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"/>
    </mc:Choice>
    <mc:Fallback xmlns="">
      <p:transition spd="slow" advTm="34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One</a:t>
            </a:r>
            <a:r>
              <a:rPr lang="en-US" sz="3600" dirty="0" smtClean="0">
                <a:solidFill>
                  <a:srgbClr val="FF0000"/>
                </a:solidFill>
              </a:rPr>
              <a:t>-level </a:t>
            </a:r>
            <a:r>
              <a:rPr lang="en-US" sz="3600" dirty="0" smtClean="0"/>
              <a:t>Fast Matrix Multiplication (FMM)</a:t>
            </a:r>
            <a:endParaRPr lang="en-US" sz="3600" dirty="0"/>
          </a:p>
        </p:txBody>
      </p:sp>
      <p:pic>
        <p:nvPicPr>
          <p:cNvPr id="6" name="Picture 5" descr="Screen Shot 2017-04-20 at 4.30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89" y="1188388"/>
            <a:ext cx="3179674" cy="1054759"/>
          </a:xfrm>
          <a:prstGeom prst="rect">
            <a:avLst/>
          </a:prstGeom>
        </p:spPr>
      </p:pic>
      <p:pic>
        <p:nvPicPr>
          <p:cNvPr id="7" name="Picture 6" descr="Screen Shot 2017-05-08 at 11.34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4" y="2204956"/>
            <a:ext cx="8733412" cy="1611062"/>
          </a:xfrm>
          <a:prstGeom prst="rect">
            <a:avLst/>
          </a:prstGeom>
        </p:spPr>
      </p:pic>
      <p:pic>
        <p:nvPicPr>
          <p:cNvPr id="8" name="Picture 7" descr="Screen Shot 2017-05-08 at 11.35.5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60" y="4071904"/>
            <a:ext cx="5030503" cy="1931543"/>
          </a:xfrm>
          <a:prstGeom prst="rect">
            <a:avLst/>
          </a:prstGeom>
        </p:spPr>
      </p:pic>
      <p:pic>
        <p:nvPicPr>
          <p:cNvPr id="9" name="Picture 8" descr="Screen Shot 2017-05-08 at 11.35.5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247"/>
            <a:ext cx="9144000" cy="37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8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3"/>
    </mc:Choice>
    <mc:Fallback xmlns="">
      <p:transition spd="slow" advTm="642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Two</a:t>
            </a:r>
            <a:r>
              <a:rPr lang="en-US" sz="3600" dirty="0" smtClean="0">
                <a:solidFill>
                  <a:srgbClr val="FF0000"/>
                </a:solidFill>
              </a:rPr>
              <a:t>-level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Fast Matrix Multiplication (FMM)</a:t>
            </a:r>
            <a:endParaRPr lang="en-US" sz="3600" dirty="0"/>
          </a:p>
        </p:txBody>
      </p:sp>
      <p:pic>
        <p:nvPicPr>
          <p:cNvPr id="3" name="Picture 2" descr="Screen Shot 2017-05-08 at 11.36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3703"/>
            <a:ext cx="9144000" cy="6592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67" y="5993482"/>
            <a:ext cx="264529" cy="2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97" y="5993481"/>
            <a:ext cx="264529" cy="2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83" y="5993482"/>
            <a:ext cx="264529" cy="2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3714" y="3632118"/>
            <a:ext cx="2919798" cy="309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monroevillein.com/wp-content/uploads/2015/06/Question-Mar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447" y="5270002"/>
            <a:ext cx="569121" cy="56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72574" y="5963338"/>
            <a:ext cx="2947734" cy="32963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Shot 2017-05-08 at 11.34.2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4" y="2204956"/>
            <a:ext cx="8733412" cy="1611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5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59"/>
    </mc:Choice>
    <mc:Fallback xmlns="">
      <p:transition spd="slow" advTm="36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Kronecker</a:t>
            </a:r>
            <a:r>
              <a:rPr lang="en-US" dirty="0" smtClean="0"/>
              <a:t> Product</a:t>
            </a:r>
            <a:endParaRPr lang="en-US" dirty="0"/>
          </a:p>
        </p:txBody>
      </p:sp>
      <p:pic>
        <p:nvPicPr>
          <p:cNvPr id="3" name="Picture 2" descr="Screen Shot 2017-05-08 at 11.36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5" y="1417638"/>
            <a:ext cx="6604037" cy="1954031"/>
          </a:xfrm>
          <a:prstGeom prst="rect">
            <a:avLst/>
          </a:prstGeom>
        </p:spPr>
      </p:pic>
      <p:pic>
        <p:nvPicPr>
          <p:cNvPr id="6" name="Picture 5" descr="Screen Shot 2017-05-08 at 11.37.0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22" y="4149578"/>
            <a:ext cx="5504408" cy="571841"/>
          </a:xfrm>
          <a:prstGeom prst="rect">
            <a:avLst/>
          </a:prstGeom>
        </p:spPr>
      </p:pic>
      <p:pic>
        <p:nvPicPr>
          <p:cNvPr id="5" name="Picture 4" descr="Screen Shot 2017-05-08 at 2.41.5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38" y="5414871"/>
            <a:ext cx="5411197" cy="1034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1546" y="6376293"/>
            <a:ext cx="8871505" cy="138497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171450" indent="-171450">
              <a:buFontTx/>
              <a:buChar char="•"/>
            </a:pPr>
            <a:r>
              <a:rPr lang="en-US" sz="1200" dirty="0" smtClean="0">
                <a:latin typeface="Times"/>
                <a:cs typeface="Times"/>
                <a:hlinkClick r:id="rId7"/>
              </a:rPr>
              <a:t>https</a:t>
            </a:r>
            <a:r>
              <a:rPr lang="en-US" sz="1200" dirty="0">
                <a:latin typeface="Times"/>
                <a:cs typeface="Times"/>
                <a:hlinkClick r:id="rId7"/>
              </a:rPr>
              <a:t>://en.wikipedia.org/wiki/Kronecker_product</a:t>
            </a:r>
            <a:r>
              <a:rPr lang="en-US" sz="1200" dirty="0" smtClean="0">
                <a:latin typeface="Times"/>
                <a:cs typeface="Times"/>
              </a:rPr>
              <a:t>.</a:t>
            </a:r>
          </a:p>
          <a:p>
            <a:pPr marL="171450" indent="-171450">
              <a:buFontTx/>
              <a:buChar char="•"/>
            </a:pPr>
            <a:r>
              <a:rPr lang="en-US" sz="1200" dirty="0">
                <a:latin typeface="Times"/>
                <a:cs typeface="Times"/>
                <a:hlinkClick r:id="rId8"/>
              </a:rPr>
              <a:t>https://en.wikipedia.org/wiki/</a:t>
            </a:r>
            <a:r>
              <a:rPr lang="en-US" sz="1200" dirty="0" smtClean="0">
                <a:latin typeface="Times"/>
                <a:cs typeface="Times"/>
                <a:hlinkClick r:id="rId8"/>
              </a:rPr>
              <a:t>Tensor_product</a:t>
            </a:r>
            <a:endParaRPr lang="en-US" sz="1200" dirty="0" smtClean="0">
              <a:latin typeface="Times"/>
              <a:cs typeface="Times"/>
            </a:endParaRPr>
          </a:p>
          <a:p>
            <a:pPr marL="171450" indent="-171450">
              <a:buFontTx/>
              <a:buChar char="•"/>
            </a:pPr>
            <a:endParaRPr lang="en-US" sz="1200" dirty="0">
              <a:latin typeface="Times"/>
              <a:cs typeface="Times"/>
            </a:endParaRPr>
          </a:p>
          <a:p>
            <a:r>
              <a:rPr lang="en-US" sz="1200" dirty="0" smtClean="0">
                <a:latin typeface="Times"/>
                <a:cs typeface="Times"/>
              </a:rPr>
              <a:t> </a:t>
            </a:r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8662" y="3618687"/>
            <a:ext cx="1629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m 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n</a:t>
            </a:r>
            <a:endParaRPr lang="en-US" sz="2000" b="1" i="1" baseline="-250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5047" y="3604619"/>
            <a:ext cx="1629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p 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q</a:t>
            </a:r>
            <a:endParaRPr lang="en-US" sz="2000" b="1" i="1" baseline="-250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158" y="3653029"/>
            <a:ext cx="1629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(</a:t>
            </a:r>
            <a:r>
              <a:rPr lang="en-US" altLang="zh-CN" sz="2000" b="1" i="1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m</a:t>
            </a:r>
            <a:r>
              <a:rPr lang="en-US" altLang="zh-CN" sz="2000" b="1" i="1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p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) 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(</a:t>
            </a:r>
            <a:r>
              <a:rPr lang="en-US" altLang="zh-CN" sz="2000" b="1" i="1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nq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)</a:t>
            </a:r>
            <a:endParaRPr lang="en-US" sz="2000" b="1" i="1" baseline="-250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313338" y="2828605"/>
            <a:ext cx="150861" cy="771525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2024885" y="2842673"/>
            <a:ext cx="150861" cy="771525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169159" y="3268291"/>
            <a:ext cx="106226" cy="385763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4216" tIns="42108" rIns="84216" bIns="42108"/>
          <a:lstStyle/>
          <a:p>
            <a:endParaRPr lang="en-US"/>
          </a:p>
        </p:txBody>
      </p:sp>
      <p:pic>
        <p:nvPicPr>
          <p:cNvPr id="14" name="Picture 13" descr="Screen Shot 2017-05-13 at 4.57.39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7" y="4053139"/>
            <a:ext cx="8125677" cy="130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1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90"/>
    </mc:Choice>
    <mc:Fallback xmlns="">
      <p:transition spd="slow" advTm="36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Morton-like Ordering</a:t>
            </a:r>
            <a:endParaRPr lang="en-US" dirty="0"/>
          </a:p>
        </p:txBody>
      </p:sp>
      <p:pic>
        <p:nvPicPr>
          <p:cNvPr id="3" name="Picture 2" descr="Screen Shot 2017-05-08 at 11.37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29" y="4262028"/>
            <a:ext cx="4980862" cy="2046293"/>
          </a:xfrm>
          <a:prstGeom prst="rect">
            <a:avLst/>
          </a:prstGeom>
        </p:spPr>
      </p:pic>
      <p:pic>
        <p:nvPicPr>
          <p:cNvPr id="4" name="Picture 3" descr="Screen Shot 2017-05-08 at 2.49.5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8" y="1240329"/>
            <a:ext cx="2841268" cy="2865761"/>
          </a:xfrm>
          <a:prstGeom prst="rect">
            <a:avLst/>
          </a:prstGeom>
        </p:spPr>
      </p:pic>
      <p:pic>
        <p:nvPicPr>
          <p:cNvPr id="5" name="Picture 4" descr="Screen Shot 2017-05-08 at 2.49.5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574" y="1292438"/>
            <a:ext cx="2809593" cy="2813652"/>
          </a:xfrm>
          <a:prstGeom prst="rect">
            <a:avLst/>
          </a:prstGeom>
        </p:spPr>
      </p:pic>
      <p:pic>
        <p:nvPicPr>
          <p:cNvPr id="6" name="Picture 5" descr="Screen Shot 2017-05-08 at 2.48.3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647" y="1276386"/>
            <a:ext cx="2825981" cy="2809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988" y="6454427"/>
            <a:ext cx="8871505" cy="101564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 https://</a:t>
            </a:r>
            <a:r>
              <a:rPr lang="en-US" sz="1200" dirty="0" err="1">
                <a:latin typeface="Times"/>
                <a:cs typeface="Times"/>
              </a:rPr>
              <a:t>en.wikipedia.org</a:t>
            </a:r>
            <a:r>
              <a:rPr lang="en-US" sz="1200" dirty="0">
                <a:latin typeface="Times"/>
                <a:cs typeface="Times"/>
              </a:rPr>
              <a:t>/wiki/Z-</a:t>
            </a:r>
            <a:r>
              <a:rPr lang="en-US" sz="1200" dirty="0" err="1">
                <a:latin typeface="Times"/>
                <a:cs typeface="Times"/>
              </a:rPr>
              <a:t>order_curve</a:t>
            </a:r>
            <a:r>
              <a:rPr lang="en-US" sz="1200" dirty="0">
                <a:latin typeface="Times"/>
                <a:cs typeface="Times"/>
              </a:rPr>
              <a:t>.</a:t>
            </a:r>
          </a:p>
          <a:p>
            <a:r>
              <a:rPr lang="en-US" sz="1200" dirty="0" smtClean="0">
                <a:latin typeface="Times"/>
                <a:cs typeface="Times"/>
              </a:rPr>
              <a:t> </a:t>
            </a:r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34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2"/>
    </mc:Choice>
    <mc:Fallback xmlns="">
      <p:transition spd="slow" advTm="32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Two</a:t>
            </a:r>
            <a:r>
              <a:rPr lang="en-US" dirty="0" smtClean="0">
                <a:solidFill>
                  <a:srgbClr val="FF0000"/>
                </a:solidFill>
              </a:rPr>
              <a:t>-level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Fast Matrix Multiplication</a:t>
            </a:r>
            <a:endParaRPr lang="en-US" dirty="0"/>
          </a:p>
        </p:txBody>
      </p:sp>
      <p:pic>
        <p:nvPicPr>
          <p:cNvPr id="3" name="Picture 2" descr="Screen Shot 2017-05-08 at 11.36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3703"/>
            <a:ext cx="9144000" cy="6592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http://www.publicdomainpictures.net/pictures/130000/velka/question-mark-14416100461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547" y="4425221"/>
            <a:ext cx="389661" cy="31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67" y="5993482"/>
            <a:ext cx="264529" cy="2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97" y="5993481"/>
            <a:ext cx="264529" cy="2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83" y="5993482"/>
            <a:ext cx="264529" cy="2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3714" y="3632118"/>
            <a:ext cx="2919798" cy="309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monroevillein.com/wp-content/uploads/2015/06/Question-Mar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447" y="5270002"/>
            <a:ext cx="569121" cy="56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creen Shot 2017-05-08 at 11.34.2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4" y="2204956"/>
            <a:ext cx="8733412" cy="161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0"/>
    </mc:Choice>
    <mc:Fallback xmlns="">
      <p:transition spd="slow" advTm="2165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Two</a:t>
            </a:r>
            <a:r>
              <a:rPr lang="en-US" dirty="0" smtClean="0"/>
              <a:t>-level Fast Matrix Multiplication</a:t>
            </a:r>
            <a:endParaRPr lang="en-US" dirty="0"/>
          </a:p>
        </p:txBody>
      </p:sp>
      <p:pic>
        <p:nvPicPr>
          <p:cNvPr id="3" name="Picture 2" descr="Screen Shot 2017-05-08 at 11.37.3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84" y="2518088"/>
            <a:ext cx="6990645" cy="1724866"/>
          </a:xfrm>
          <a:prstGeom prst="rect">
            <a:avLst/>
          </a:prstGeom>
        </p:spPr>
      </p:pic>
      <p:pic>
        <p:nvPicPr>
          <p:cNvPr id="5" name="Picture 4" descr="Screen Shot 2017-05-08 at 11.36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3703"/>
            <a:ext cx="9144000" cy="6592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75796" y="3236532"/>
            <a:ext cx="859140" cy="503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19522" y="3236532"/>
            <a:ext cx="859140" cy="503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16491" y="3739114"/>
            <a:ext cx="1138989" cy="503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733688" y="3740372"/>
            <a:ext cx="108656" cy="1221242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0" name="Down Arrow 9"/>
          <p:cNvSpPr/>
          <p:nvPr/>
        </p:nvSpPr>
        <p:spPr>
          <a:xfrm rot="3392346" flipH="1">
            <a:off x="6514450" y="3095842"/>
            <a:ext cx="87558" cy="2415334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7272861" flipH="1">
            <a:off x="2985508" y="3235134"/>
            <a:ext cx="72716" cy="2599103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28264" y="4885589"/>
            <a:ext cx="386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2-level Morton-like ordering index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90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6"/>
    </mc:Choice>
    <mc:Fallback xmlns="">
      <p:transition spd="slow" advTm="14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08 at 1.14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1124775"/>
            <a:ext cx="7823200" cy="3829785"/>
          </a:xfrm>
          <a:prstGeom prst="rect">
            <a:avLst/>
          </a:prstGeom>
        </p:spPr>
      </p:pic>
      <p:pic>
        <p:nvPicPr>
          <p:cNvPr id="6" name="Picture 5" descr="Screen Shot 2016-09-16 at 10.32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98" y="3090245"/>
            <a:ext cx="2373084" cy="288544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Two-level &lt;2,2,2</a:t>
            </a:r>
            <a:r>
              <a:rPr lang="en-US" dirty="0"/>
              <a:t>&gt;</a:t>
            </a:r>
            <a:r>
              <a:rPr lang="en-US" dirty="0" smtClean="0"/>
              <a:t> </a:t>
            </a:r>
            <a:r>
              <a:rPr lang="en-US" dirty="0" err="1" smtClean="0"/>
              <a:t>Strassen</a:t>
            </a:r>
            <a:r>
              <a:rPr lang="en-US" dirty="0" smtClean="0"/>
              <a:t> Algorithm</a:t>
            </a:r>
            <a:endParaRPr lang="en-US" dirty="0"/>
          </a:p>
        </p:txBody>
      </p:sp>
      <p:pic>
        <p:nvPicPr>
          <p:cNvPr id="7" name="Picture 6" descr="Screen Shot 2017-04-20 at 4.29.5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3" y="4945220"/>
            <a:ext cx="6038688" cy="1886348"/>
          </a:xfrm>
          <a:prstGeom prst="rect">
            <a:avLst/>
          </a:prstGeom>
        </p:spPr>
      </p:pic>
      <p:pic>
        <p:nvPicPr>
          <p:cNvPr id="8" name="Picture 7" descr="Screen Shot 2017-05-08 at 11.36.12 A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54954" r="53888"/>
          <a:stretch/>
        </p:blipFill>
        <p:spPr>
          <a:xfrm>
            <a:off x="9659172" y="5641808"/>
            <a:ext cx="2936240" cy="2969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76384" y="6083261"/>
            <a:ext cx="2936240" cy="6052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40553" r="14169" b="44632"/>
          <a:stretch/>
        </p:blipFill>
        <p:spPr bwMode="auto">
          <a:xfrm>
            <a:off x="6220818" y="6228721"/>
            <a:ext cx="2838018" cy="3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65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181"/>
    </mc:Choice>
    <mc:Fallback xmlns="">
      <p:transition advTm="39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</a:t>
            </a:r>
            <a:r>
              <a:rPr lang="en-US" dirty="0" smtClean="0"/>
              <a:t>-level Fast Matrix Multiplication</a:t>
            </a:r>
            <a:endParaRPr lang="en-US" dirty="0"/>
          </a:p>
        </p:txBody>
      </p:sp>
      <p:pic>
        <p:nvPicPr>
          <p:cNvPr id="3" name="Picture 2" descr="Screen Shot 2017-05-08 at 11.37.4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40" y="1781048"/>
            <a:ext cx="6964036" cy="3186039"/>
          </a:xfrm>
          <a:prstGeom prst="rect">
            <a:avLst/>
          </a:prstGeom>
        </p:spPr>
      </p:pic>
      <p:pic>
        <p:nvPicPr>
          <p:cNvPr id="5" name="Picture 4" descr="Screen Shot 2017-05-08 at 11.36.2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8546"/>
            <a:ext cx="9144000" cy="7013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88332" y="3061603"/>
            <a:ext cx="859140" cy="770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12118" y="3061603"/>
            <a:ext cx="782446" cy="770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68783" y="4224009"/>
            <a:ext cx="924274" cy="7430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554044" y="3684896"/>
            <a:ext cx="122214" cy="1859804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0" name="Down Arrow 9"/>
          <p:cNvSpPr/>
          <p:nvPr/>
        </p:nvSpPr>
        <p:spPr>
          <a:xfrm rot="3065849" flipH="1">
            <a:off x="6308531" y="3013051"/>
            <a:ext cx="142288" cy="3164986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7272861" flipH="1">
            <a:off x="2911542" y="3810354"/>
            <a:ext cx="89246" cy="2599103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05434" y="5468675"/>
            <a:ext cx="386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L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-level Morton-like ordering index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83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9"/>
    </mc:Choice>
    <mc:Fallback xmlns="">
      <p:transition spd="slow" advTm="22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93" y="2735796"/>
            <a:ext cx="873872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High-performance matrix multiplication (GEMM)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6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7"/>
    </mc:Choice>
    <mc:Fallback xmlns="">
      <p:transition advTm="14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Outline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300" dirty="0">
                <a:latin typeface="Helvetica"/>
                <a:cs typeface="Helvetica"/>
              </a:rPr>
              <a:t>Background</a:t>
            </a:r>
          </a:p>
          <a:p>
            <a:pPr lvl="1"/>
            <a:r>
              <a:rPr lang="en-US" sz="2900" dirty="0">
                <a:latin typeface="Helvetica"/>
                <a:cs typeface="Helvetica"/>
              </a:rPr>
              <a:t>High-performance GEMM</a:t>
            </a:r>
          </a:p>
          <a:p>
            <a:pPr lvl="1"/>
            <a:r>
              <a:rPr lang="en-US" sz="2900" dirty="0">
                <a:latin typeface="Helvetica"/>
                <a:cs typeface="Helvetica"/>
              </a:rPr>
              <a:t>High-performance </a:t>
            </a:r>
            <a:r>
              <a:rPr lang="en-US" sz="2900" dirty="0" err="1">
                <a:latin typeface="Helvetica"/>
                <a:cs typeface="Helvetica"/>
              </a:rPr>
              <a:t>Strassen</a:t>
            </a:r>
            <a:endParaRPr lang="en-US" sz="2900" dirty="0">
              <a:latin typeface="Helvetica"/>
              <a:cs typeface="Helvetica"/>
            </a:endParaRPr>
          </a:p>
          <a:p>
            <a:r>
              <a:rPr lang="en-US" sz="3300" dirty="0">
                <a:latin typeface="Helvetica"/>
                <a:cs typeface="Helvetica"/>
              </a:rPr>
              <a:t>Fast Matrix Multiplication </a:t>
            </a:r>
            <a:r>
              <a:rPr lang="en-US" sz="3300" dirty="0" smtClean="0">
                <a:latin typeface="Helvetica"/>
                <a:cs typeface="Helvetica"/>
              </a:rPr>
              <a:t>(FMM)</a:t>
            </a:r>
            <a:endParaRPr lang="en-US" sz="3300" dirty="0">
              <a:latin typeface="Helvetica"/>
              <a:cs typeface="Helvetica"/>
            </a:endParaRPr>
          </a:p>
          <a:p>
            <a:r>
              <a:rPr lang="en-US" sz="3300" dirty="0">
                <a:solidFill>
                  <a:srgbClr val="FF0000"/>
                </a:solidFill>
                <a:latin typeface="Helvetica"/>
                <a:cs typeface="Helvetica"/>
              </a:rPr>
              <a:t>Code Generation</a:t>
            </a:r>
          </a:p>
          <a:p>
            <a:r>
              <a:rPr lang="en-US" sz="3300" dirty="0">
                <a:latin typeface="Helvetica"/>
                <a:cs typeface="Helvetica"/>
              </a:rPr>
              <a:t>Performance Model</a:t>
            </a:r>
          </a:p>
          <a:p>
            <a:r>
              <a:rPr lang="en-US" sz="3300" dirty="0">
                <a:latin typeface="Helvetica"/>
                <a:cs typeface="Helvetica"/>
              </a:rPr>
              <a:t>Experiments</a:t>
            </a:r>
          </a:p>
          <a:p>
            <a:r>
              <a:rPr lang="en-US" sz="3300" dirty="0">
                <a:latin typeface="Helvetica"/>
                <a:cs typeface="Helvetica"/>
              </a:rPr>
              <a:t>Conclusion</a:t>
            </a:r>
          </a:p>
          <a:p>
            <a:endParaRPr lang="en-US" sz="3300" dirty="0">
              <a:latin typeface="Helvetica"/>
              <a:cs typeface="Helvetica"/>
            </a:endParaRPr>
          </a:p>
          <a:p>
            <a:endParaRPr lang="en-US" sz="33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9625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398"/>
    </mc:Choice>
    <mc:Fallback xmlns="">
      <p:transition advTm="18398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Generating skeleton framework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484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Compute the </a:t>
            </a:r>
            <a:r>
              <a:rPr lang="en-US" dirty="0" err="1" smtClean="0">
                <a:latin typeface="Helvetica"/>
                <a:cs typeface="Helvetica"/>
              </a:rPr>
              <a:t>Kronecker</a:t>
            </a:r>
            <a:r>
              <a:rPr lang="en-US" dirty="0" smtClean="0">
                <a:latin typeface="Helvetica"/>
                <a:cs typeface="Helvetica"/>
              </a:rPr>
              <a:t> Product.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Generate matrix partitions by conceptually </a:t>
            </a:r>
            <a:r>
              <a:rPr lang="en-US" dirty="0" err="1" smtClean="0">
                <a:latin typeface="Helvetica"/>
                <a:cs typeface="Helvetica"/>
              </a:rPr>
              <a:t>morton</a:t>
            </a:r>
            <a:r>
              <a:rPr lang="en-US" dirty="0" smtClean="0">
                <a:latin typeface="Helvetica"/>
                <a:cs typeface="Helvetica"/>
              </a:rPr>
              <a:t>-like ordering indexing.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Fringes: dynamic peeling.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 descr="Screen Shot 2017-05-08 at 11.18.3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64" y="1917878"/>
            <a:ext cx="3333922" cy="621935"/>
          </a:xfrm>
          <a:prstGeom prst="rect">
            <a:avLst/>
          </a:prstGeom>
        </p:spPr>
      </p:pic>
      <p:pic>
        <p:nvPicPr>
          <p:cNvPr id="5" name="Picture 4" descr="Screen Shot 2017-05-08 at 11.19.3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74" y="3609225"/>
            <a:ext cx="1597023" cy="528967"/>
          </a:xfrm>
          <a:prstGeom prst="rect">
            <a:avLst/>
          </a:prstGeom>
        </p:spPr>
      </p:pic>
      <p:pic>
        <p:nvPicPr>
          <p:cNvPr id="6" name="Picture 5" descr="Screen Shot 2017-05-08 at 11.20.0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76" y="4826209"/>
            <a:ext cx="2460498" cy="376900"/>
          </a:xfrm>
          <a:prstGeom prst="rect">
            <a:avLst/>
          </a:prstGeom>
        </p:spPr>
      </p:pic>
      <p:pic>
        <p:nvPicPr>
          <p:cNvPr id="7" name="Picture 6" descr="Screen Shot 2017-05-08 at 11.20.34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01" y="5211530"/>
            <a:ext cx="5930922" cy="10991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764" y="6310727"/>
            <a:ext cx="8871505" cy="138497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*</a:t>
            </a:r>
            <a:r>
              <a:rPr lang="en-US" sz="1400" dirty="0" err="1">
                <a:latin typeface="Times"/>
                <a:cs typeface="Times"/>
              </a:rPr>
              <a:t>Mithuna</a:t>
            </a:r>
            <a:r>
              <a:rPr lang="en-US" sz="1400" dirty="0">
                <a:latin typeface="Times"/>
                <a:cs typeface="Times"/>
              </a:rPr>
              <a:t> </a:t>
            </a:r>
            <a:r>
              <a:rPr lang="en-US" sz="1400" dirty="0" err="1">
                <a:latin typeface="Times"/>
                <a:cs typeface="Times"/>
              </a:rPr>
              <a:t>Thottethodi</a:t>
            </a:r>
            <a:r>
              <a:rPr lang="en-US" sz="1400" dirty="0">
                <a:latin typeface="Times"/>
                <a:cs typeface="Times"/>
              </a:rPr>
              <a:t>, Siddhartha </a:t>
            </a:r>
            <a:r>
              <a:rPr lang="en-US" sz="1400" dirty="0" err="1">
                <a:latin typeface="Times"/>
                <a:cs typeface="Times"/>
              </a:rPr>
              <a:t>Chatterjee</a:t>
            </a:r>
            <a:r>
              <a:rPr lang="en-US" sz="1400" dirty="0">
                <a:latin typeface="Times"/>
                <a:cs typeface="Times"/>
              </a:rPr>
              <a:t>, and Alvin R. </a:t>
            </a:r>
            <a:r>
              <a:rPr lang="en-US" sz="1400" dirty="0" err="1">
                <a:latin typeface="Times"/>
                <a:cs typeface="Times"/>
              </a:rPr>
              <a:t>Lebeck</a:t>
            </a:r>
            <a:r>
              <a:rPr lang="en-US" sz="1400" dirty="0">
                <a:latin typeface="Times"/>
                <a:cs typeface="Times"/>
              </a:rPr>
              <a:t>. "Tuning </a:t>
            </a:r>
            <a:r>
              <a:rPr lang="en-US" sz="1400" dirty="0" err="1">
                <a:latin typeface="Times"/>
                <a:cs typeface="Times"/>
              </a:rPr>
              <a:t>Strassen's</a:t>
            </a:r>
            <a:r>
              <a:rPr lang="en-US" sz="1400" dirty="0">
                <a:latin typeface="Times"/>
                <a:cs typeface="Times"/>
              </a:rPr>
              <a:t> matrix multiplication for memory efficiency." </a:t>
            </a:r>
            <a:r>
              <a:rPr lang="en-US" sz="1400" i="1" dirty="0">
                <a:latin typeface="Times"/>
                <a:cs typeface="Times"/>
              </a:rPr>
              <a:t>Proceedings of the 1998 ACM/IEEE conference on Supercomputing</a:t>
            </a:r>
            <a:r>
              <a:rPr lang="en-US" sz="1400" dirty="0">
                <a:latin typeface="Times"/>
                <a:cs typeface="Times"/>
              </a:rPr>
              <a:t>. IEEE Computer Society, 1998.</a:t>
            </a:r>
          </a:p>
          <a:p>
            <a:r>
              <a:rPr lang="en-US" sz="1400" dirty="0" smtClean="0">
                <a:latin typeface="Times"/>
                <a:cs typeface="Times"/>
              </a:rPr>
              <a:t> </a:t>
            </a:r>
            <a:endParaRPr lang="en-US" sz="1400" dirty="0">
              <a:latin typeface="Times"/>
              <a:cs typeface="Times"/>
            </a:endParaRP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1400" dirty="0">
                <a:latin typeface="Times"/>
                <a:cs typeface="Times"/>
              </a:rPr>
              <a:t> </a:t>
            </a:r>
          </a:p>
          <a:p>
            <a:endParaRPr lang="en-US" sz="1400" dirty="0">
              <a:latin typeface="Times"/>
              <a:cs typeface="Time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0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80"/>
    </mc:Choice>
    <mc:Fallback xmlns="">
      <p:transition spd="slow" advTm="8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7-05-08 at 11.37.46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9"/>
          <a:stretch/>
        </p:blipFill>
        <p:spPr>
          <a:xfrm>
            <a:off x="3873241" y="1134837"/>
            <a:ext cx="3625534" cy="1315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Generating typical operations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38" y="2291423"/>
            <a:ext cx="8490129" cy="4525963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/>
                <a:cs typeface="Helvetica"/>
              </a:rPr>
              <a:t>P</a:t>
            </a:r>
            <a:r>
              <a:rPr lang="en-US" dirty="0" smtClean="0">
                <a:latin typeface="Helvetica"/>
                <a:cs typeface="Helvetica"/>
              </a:rPr>
              <a:t>acking routines:</a:t>
            </a:r>
          </a:p>
          <a:p>
            <a:endParaRPr lang="en-US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>
              <a:latin typeface="Helvetica"/>
              <a:cs typeface="Helvetica"/>
            </a:endParaRPr>
          </a:p>
          <a:p>
            <a:r>
              <a:rPr lang="en-US" dirty="0">
                <a:latin typeface="Helvetica"/>
                <a:cs typeface="Helvetica"/>
              </a:rPr>
              <a:t>M</a:t>
            </a:r>
            <a:r>
              <a:rPr lang="en-US" dirty="0" smtClean="0">
                <a:latin typeface="Helvetica"/>
                <a:cs typeface="Helvetica"/>
              </a:rPr>
              <a:t>icro-kernel:</a:t>
            </a:r>
          </a:p>
          <a:p>
            <a:pPr lvl="1"/>
            <a:r>
              <a:rPr lang="en-US" dirty="0">
                <a:latin typeface="Helvetica"/>
                <a:cs typeface="Helvetica"/>
              </a:rPr>
              <a:t>A</a:t>
            </a:r>
            <a:r>
              <a:rPr lang="en-US" dirty="0" smtClean="0">
                <a:latin typeface="Helvetica"/>
                <a:cs typeface="Helvetica"/>
              </a:rPr>
              <a:t> hand-coded GEMM kernel</a:t>
            </a:r>
            <a:endParaRPr lang="en-US" dirty="0">
              <a:latin typeface="Helvetica"/>
              <a:cs typeface="Helvetica"/>
            </a:endParaRPr>
          </a:p>
          <a:p>
            <a:pPr lvl="1"/>
            <a:r>
              <a:rPr lang="en-US" dirty="0">
                <a:latin typeface="Helvetica"/>
                <a:cs typeface="Helvetica"/>
              </a:rPr>
              <a:t>A</a:t>
            </a:r>
            <a:r>
              <a:rPr lang="en-US" dirty="0" smtClean="0">
                <a:latin typeface="Helvetica"/>
                <a:cs typeface="Helvetica"/>
              </a:rPr>
              <a:t>utomatically generated updates to multiple </a:t>
            </a:r>
            <a:r>
              <a:rPr lang="en-US" dirty="0" err="1" smtClean="0">
                <a:latin typeface="Helvetica"/>
                <a:cs typeface="Helvetica"/>
              </a:rPr>
              <a:t>submatrices</a:t>
            </a:r>
            <a:r>
              <a:rPr lang="en-US" dirty="0" smtClean="0">
                <a:latin typeface="Helvetica"/>
                <a:cs typeface="Helvetica"/>
              </a:rPr>
              <a:t> of C.</a:t>
            </a:r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57907" y="2896018"/>
            <a:ext cx="2781058" cy="1201506"/>
            <a:chOff x="1260587" y="2039726"/>
            <a:chExt cx="2781058" cy="1201506"/>
          </a:xfrm>
        </p:grpSpPr>
        <p:pic>
          <p:nvPicPr>
            <p:cNvPr id="4" name="Picture 3" descr="Screen Shot 2017-05-08 at 10.57.51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587" y="2068158"/>
              <a:ext cx="2781058" cy="108777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60588" y="2039726"/>
              <a:ext cx="2781057" cy="120150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84150" tIns="42075" rIns="84150" bIns="42075"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21218" y="2896018"/>
            <a:ext cx="2781057" cy="1201506"/>
            <a:chOff x="5123898" y="2039726"/>
            <a:chExt cx="2781057" cy="1201506"/>
          </a:xfrm>
        </p:grpSpPr>
        <p:pic>
          <p:nvPicPr>
            <p:cNvPr id="5" name="Picture 4" descr="Screen Shot 2017-05-08 at 10.57.59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810" y="2068158"/>
              <a:ext cx="2702645" cy="108777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23898" y="2039726"/>
              <a:ext cx="2781057" cy="120150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84150" tIns="42075" rIns="84150" bIns="42075"/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90599" y="6156966"/>
            <a:ext cx="4495409" cy="660420"/>
            <a:chOff x="1393279" y="5300674"/>
            <a:chExt cx="4495409" cy="660420"/>
          </a:xfrm>
        </p:grpSpPr>
        <p:pic>
          <p:nvPicPr>
            <p:cNvPr id="6" name="Picture 5" descr="Screen Shot 2017-05-08 at 11.02.05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279" y="5368263"/>
              <a:ext cx="4495409" cy="5928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393279" y="5300674"/>
              <a:ext cx="4495409" cy="6604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84150" tIns="42075" rIns="84150" bIns="42075"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838965" y="542124"/>
            <a:ext cx="4457180" cy="1908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2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54"/>
    </mc:Choice>
    <mc:Fallback xmlns="">
      <p:transition spd="slow" advTm="47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on a theme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9"/>
            <a:ext cx="8399122" cy="501045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Naïve FMM</a:t>
            </a:r>
          </a:p>
          <a:p>
            <a:pPr lvl="1"/>
            <a:r>
              <a:rPr lang="en-US" dirty="0" smtClean="0"/>
              <a:t>A traditional implementation with temporary buffers.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AB FMM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Integrate the addition of matrices into      and      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ABC FMM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Integrate </a:t>
            </a:r>
            <a:r>
              <a:rPr lang="en-US" dirty="0"/>
              <a:t>the addition of matrices into     </a:t>
            </a:r>
            <a:r>
              <a:rPr lang="en-US" dirty="0" smtClean="0"/>
              <a:t> and      .</a:t>
            </a:r>
          </a:p>
          <a:p>
            <a:pPr lvl="1"/>
            <a:r>
              <a:rPr lang="en-US" dirty="0" smtClean="0"/>
              <a:t>Integrate the update of </a:t>
            </a:r>
            <a:r>
              <a:rPr lang="en-US" dirty="0"/>
              <a:t>multiple </a:t>
            </a:r>
            <a:r>
              <a:rPr lang="en-US" dirty="0" err="1"/>
              <a:t>submatrices</a:t>
            </a:r>
            <a:r>
              <a:rPr lang="en-US" dirty="0"/>
              <a:t> of </a:t>
            </a:r>
            <a:r>
              <a:rPr lang="en-US" i="1" dirty="0">
                <a:solidFill>
                  <a:srgbClr val="FF0000"/>
                </a:solidFill>
                <a:latin typeface="Cambria Math"/>
                <a:cs typeface="Cambria Math"/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 in the micro-kernel.</a:t>
            </a:r>
            <a:endParaRPr lang="en-US" dirty="0"/>
          </a:p>
        </p:txBody>
      </p:sp>
      <p:pic>
        <p:nvPicPr>
          <p:cNvPr id="4" name="Picture 3" descr="Screen Shot 2016-04-24 at 10.50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04" y="3207177"/>
            <a:ext cx="410777" cy="413407"/>
          </a:xfrm>
          <a:prstGeom prst="rect">
            <a:avLst/>
          </a:prstGeom>
        </p:spPr>
      </p:pic>
      <p:pic>
        <p:nvPicPr>
          <p:cNvPr id="5" name="Picture 4" descr="Screen Shot 2016-04-24 at 10.50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649" y="3217050"/>
            <a:ext cx="360053" cy="373554"/>
          </a:xfrm>
          <a:prstGeom prst="rect">
            <a:avLst/>
          </a:prstGeom>
        </p:spPr>
      </p:pic>
      <p:pic>
        <p:nvPicPr>
          <p:cNvPr id="6" name="Picture 5" descr="Screen Shot 2016-04-24 at 10.50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04" y="5157304"/>
            <a:ext cx="410777" cy="413407"/>
          </a:xfrm>
          <a:prstGeom prst="rect">
            <a:avLst/>
          </a:prstGeom>
        </p:spPr>
      </p:pic>
      <p:pic>
        <p:nvPicPr>
          <p:cNvPr id="7" name="Picture 6" descr="Screen Shot 2016-04-24 at 10.50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669" y="5182167"/>
            <a:ext cx="360053" cy="37355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83958" y="3753864"/>
            <a:ext cx="1630778" cy="704548"/>
            <a:chOff x="1260587" y="2039726"/>
            <a:chExt cx="2781058" cy="1201506"/>
          </a:xfrm>
        </p:grpSpPr>
        <p:pic>
          <p:nvPicPr>
            <p:cNvPr id="9" name="Picture 8" descr="Screen Shot 2017-05-08 at 10.57.51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587" y="2068158"/>
              <a:ext cx="2781058" cy="108777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260588" y="2039726"/>
              <a:ext cx="2781057" cy="120150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84150" tIns="42075" rIns="84150" bIns="42075"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78361" y="3728653"/>
            <a:ext cx="1670302" cy="721624"/>
            <a:chOff x="5123898" y="2039726"/>
            <a:chExt cx="2781057" cy="1201506"/>
          </a:xfrm>
        </p:grpSpPr>
        <p:pic>
          <p:nvPicPr>
            <p:cNvPr id="12" name="Picture 11" descr="Screen Shot 2017-05-08 at 10.57.59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810" y="2068158"/>
              <a:ext cx="2702645" cy="108777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123898" y="2039726"/>
              <a:ext cx="2781057" cy="120150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84150" tIns="42075" rIns="84150" bIns="42075"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61271" y="6058073"/>
            <a:ext cx="2699942" cy="396648"/>
            <a:chOff x="1393279" y="5300674"/>
            <a:chExt cx="4495409" cy="660420"/>
          </a:xfrm>
        </p:grpSpPr>
        <p:pic>
          <p:nvPicPr>
            <p:cNvPr id="15" name="Picture 14" descr="Screen Shot 2017-05-08 at 11.02.05 A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279" y="5368263"/>
              <a:ext cx="4495409" cy="59283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393279" y="5300674"/>
              <a:ext cx="4495409" cy="6604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84150" tIns="42075" rIns="84150" bIns="42075"/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53828" y="1167226"/>
            <a:ext cx="2950923" cy="1088146"/>
            <a:chOff x="3653828" y="1167226"/>
            <a:chExt cx="2950923" cy="1088146"/>
          </a:xfrm>
        </p:grpSpPr>
        <p:pic>
          <p:nvPicPr>
            <p:cNvPr id="17" name="Picture 16" descr="Screen Shot 2017-05-08 at 11.37.46 AM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99"/>
            <a:stretch/>
          </p:blipFill>
          <p:spPr>
            <a:xfrm>
              <a:off x="3658124" y="1197207"/>
              <a:ext cx="2916647" cy="105816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653828" y="1167226"/>
              <a:ext cx="2950923" cy="108814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84150" tIns="42075" rIns="84150" bIns="42075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29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099"/>
    </mc:Choice>
    <mc:Fallback xmlns="">
      <p:transition advTm="71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Outline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300" dirty="0">
                <a:latin typeface="Helvetica"/>
                <a:cs typeface="Helvetica"/>
              </a:rPr>
              <a:t>Background</a:t>
            </a:r>
          </a:p>
          <a:p>
            <a:pPr lvl="1"/>
            <a:r>
              <a:rPr lang="en-US" sz="2900" dirty="0">
                <a:latin typeface="Helvetica"/>
                <a:cs typeface="Helvetica"/>
              </a:rPr>
              <a:t>High-performance GEMM</a:t>
            </a:r>
          </a:p>
          <a:p>
            <a:pPr lvl="1"/>
            <a:r>
              <a:rPr lang="en-US" sz="2900" dirty="0">
                <a:latin typeface="Helvetica"/>
                <a:cs typeface="Helvetica"/>
              </a:rPr>
              <a:t>High-performance </a:t>
            </a:r>
            <a:r>
              <a:rPr lang="en-US" sz="2900" dirty="0" err="1">
                <a:latin typeface="Helvetica"/>
                <a:cs typeface="Helvetica"/>
              </a:rPr>
              <a:t>Strassen</a:t>
            </a:r>
            <a:endParaRPr lang="en-US" sz="2900" dirty="0">
              <a:latin typeface="Helvetica"/>
              <a:cs typeface="Helvetica"/>
            </a:endParaRPr>
          </a:p>
          <a:p>
            <a:r>
              <a:rPr lang="en-US" sz="3300" dirty="0">
                <a:latin typeface="Helvetica"/>
                <a:cs typeface="Helvetica"/>
              </a:rPr>
              <a:t>Fast Matrix Multiplication </a:t>
            </a:r>
            <a:r>
              <a:rPr lang="en-US" sz="3300" dirty="0" smtClean="0">
                <a:latin typeface="Helvetica"/>
                <a:cs typeface="Helvetica"/>
              </a:rPr>
              <a:t>(FMM)</a:t>
            </a:r>
            <a:endParaRPr lang="en-US" sz="3300" dirty="0">
              <a:latin typeface="Helvetica"/>
              <a:cs typeface="Helvetica"/>
            </a:endParaRPr>
          </a:p>
          <a:p>
            <a:r>
              <a:rPr lang="en-US" sz="3300" dirty="0">
                <a:latin typeface="Helvetica"/>
                <a:cs typeface="Helvetica"/>
              </a:rPr>
              <a:t>Code Generation</a:t>
            </a:r>
          </a:p>
          <a:p>
            <a:r>
              <a:rPr lang="en-US" sz="3300" dirty="0">
                <a:solidFill>
                  <a:srgbClr val="FF0000"/>
                </a:solidFill>
                <a:latin typeface="Helvetica"/>
                <a:cs typeface="Helvetica"/>
              </a:rPr>
              <a:t>Performance Model</a:t>
            </a:r>
          </a:p>
          <a:p>
            <a:r>
              <a:rPr lang="en-US" sz="3300" dirty="0">
                <a:latin typeface="Helvetica"/>
                <a:cs typeface="Helvetica"/>
              </a:rPr>
              <a:t>Experiments</a:t>
            </a:r>
          </a:p>
          <a:p>
            <a:r>
              <a:rPr lang="en-US" sz="3300" dirty="0">
                <a:latin typeface="Helvetica"/>
                <a:cs typeface="Helvetica"/>
              </a:rPr>
              <a:t>Conclusion</a:t>
            </a:r>
          </a:p>
          <a:p>
            <a:endParaRPr lang="en-US" sz="3300" dirty="0">
              <a:latin typeface="Helvetica"/>
              <a:cs typeface="Helvetica"/>
            </a:endParaRPr>
          </a:p>
          <a:p>
            <a:endParaRPr lang="en-US" sz="33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596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607"/>
    </mc:Choice>
    <mc:Fallback xmlns="">
      <p:transition advTm="22607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365" y="1646911"/>
            <a:ext cx="8229600" cy="4345468"/>
          </a:xfrm>
        </p:spPr>
        <p:txBody>
          <a:bodyPr>
            <a:normAutofit/>
          </a:bodyPr>
          <a:lstStyle/>
          <a:p>
            <a:r>
              <a:rPr lang="en-US" dirty="0" smtClean="0"/>
              <a:t>Performance Metric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Total Time Breakdown</a:t>
            </a:r>
          </a:p>
          <a:p>
            <a:endParaRPr lang="en-US" dirty="0"/>
          </a:p>
        </p:txBody>
      </p:sp>
      <p:pic>
        <p:nvPicPr>
          <p:cNvPr id="4" name="Picture 3" descr="Screen Shot 2017-05-08 at 12.50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12" y="4015978"/>
            <a:ext cx="2622711" cy="535082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3634507" y="4484719"/>
            <a:ext cx="150861" cy="771525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627414" y="4484719"/>
            <a:ext cx="150861" cy="771525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4216" tIns="42108" rIns="84216" bIns="42108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61082" y="5272119"/>
            <a:ext cx="1146849" cy="548228"/>
          </a:xfrm>
          <a:prstGeom prst="rect">
            <a:avLst/>
          </a:prstGeom>
          <a:noFill/>
        </p:spPr>
        <p:txBody>
          <a:bodyPr wrap="square" lIns="84216" tIns="42108" rIns="84216" bIns="42108" rtlCol="0">
            <a:spAutoFit/>
          </a:bodyPr>
          <a:lstStyle/>
          <a:p>
            <a:r>
              <a:rPr lang="en-US" sz="1500" dirty="0">
                <a:solidFill>
                  <a:srgbClr val="008000"/>
                </a:solidFill>
                <a:latin typeface="Helvetica"/>
                <a:cs typeface="Helvetica"/>
              </a:rPr>
              <a:t>Arithmetic</a:t>
            </a:r>
          </a:p>
          <a:p>
            <a:r>
              <a:rPr lang="en-US" sz="1500" dirty="0">
                <a:solidFill>
                  <a:srgbClr val="008000"/>
                </a:solidFill>
                <a:latin typeface="Helvetica"/>
                <a:cs typeface="Helvetica"/>
              </a:rPr>
              <a:t>Operations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28771" y="5280051"/>
            <a:ext cx="1146849" cy="548228"/>
          </a:xfrm>
          <a:prstGeom prst="rect">
            <a:avLst/>
          </a:prstGeom>
          <a:noFill/>
        </p:spPr>
        <p:txBody>
          <a:bodyPr wrap="square" lIns="84216" tIns="42108" rIns="84216" bIns="42108" rtlCol="0">
            <a:spAutoFit/>
          </a:bodyPr>
          <a:lstStyle/>
          <a:p>
            <a:r>
              <a:rPr lang="en-US" sz="1500" dirty="0">
                <a:solidFill>
                  <a:srgbClr val="008000"/>
                </a:solidFill>
                <a:latin typeface="Helvetica"/>
                <a:cs typeface="Helvetica"/>
              </a:rPr>
              <a:t>Memory</a:t>
            </a:r>
          </a:p>
          <a:p>
            <a:r>
              <a:rPr lang="en-US" sz="1500" dirty="0">
                <a:solidFill>
                  <a:srgbClr val="008000"/>
                </a:solidFill>
                <a:latin typeface="Helvetica"/>
                <a:cs typeface="Helvetica"/>
              </a:rPr>
              <a:t>Operations</a:t>
            </a:r>
          </a:p>
        </p:txBody>
      </p:sp>
      <p:pic>
        <p:nvPicPr>
          <p:cNvPr id="6" name="Picture 5" descr="Screen Shot 2017-05-08 at 12.50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64" y="2423797"/>
            <a:ext cx="6430988" cy="879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8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562"/>
    </mc:Choice>
    <mc:Fallback xmlns="">
      <p:transition advTm="4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2" grpId="0" animBg="1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4-20 at 9.28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35" y="2132967"/>
            <a:ext cx="4416108" cy="3358787"/>
          </a:xfrm>
          <a:prstGeom prst="rect">
            <a:avLst/>
          </a:prstGeom>
        </p:spPr>
      </p:pic>
      <p:pic>
        <p:nvPicPr>
          <p:cNvPr id="5" name="Picture 4" descr="Screen Shot 2017-04-20 at 9.28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967"/>
            <a:ext cx="4410835" cy="4718242"/>
          </a:xfrm>
          <a:prstGeom prst="rect">
            <a:avLst/>
          </a:prstGeom>
        </p:spPr>
      </p:pic>
      <p:pic>
        <p:nvPicPr>
          <p:cNvPr id="6" name="Picture 5" descr="Screen Shot 2017-04-20 at 9.33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46" y="7424498"/>
            <a:ext cx="6031271" cy="402860"/>
          </a:xfrm>
          <a:prstGeom prst="rect">
            <a:avLst/>
          </a:prstGeom>
        </p:spPr>
      </p:pic>
      <p:pic>
        <p:nvPicPr>
          <p:cNvPr id="7" name="Picture 6" descr="Screen Shot 2017-04-20 at 9.33.3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12" y="8005447"/>
            <a:ext cx="9144000" cy="469369"/>
          </a:xfrm>
          <a:prstGeom prst="rect">
            <a:avLst/>
          </a:prstGeom>
        </p:spPr>
      </p:pic>
      <p:pic>
        <p:nvPicPr>
          <p:cNvPr id="3" name="Picture 2" descr="Screen Shot 2017-05-08 at 12.51.0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8984660"/>
            <a:ext cx="9144000" cy="470806"/>
          </a:xfrm>
          <a:prstGeom prst="rect">
            <a:avLst/>
          </a:prstGeom>
        </p:spPr>
      </p:pic>
      <p:pic>
        <p:nvPicPr>
          <p:cNvPr id="10" name="Picture 9" descr="Screen Shot 2017-05-08 at 12.55.5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297" y="8019236"/>
            <a:ext cx="6748447" cy="455580"/>
          </a:xfrm>
          <a:prstGeom prst="rect">
            <a:avLst/>
          </a:prstGeom>
        </p:spPr>
      </p:pic>
      <p:pic>
        <p:nvPicPr>
          <p:cNvPr id="11" name="Picture 10" descr="Screen Shot 2017-05-08 at 12.56.4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3" y="846777"/>
            <a:ext cx="9144000" cy="1175167"/>
          </a:xfrm>
          <a:prstGeom prst="rect">
            <a:avLst/>
          </a:prstGeom>
        </p:spPr>
      </p:pic>
      <p:pic>
        <p:nvPicPr>
          <p:cNvPr id="8" name="Picture 7" descr="Screen Shot 2017-05-08 at 3.28.12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35" y="5813735"/>
            <a:ext cx="4523865" cy="417867"/>
          </a:xfrm>
          <a:prstGeom prst="rect">
            <a:avLst/>
          </a:prstGeom>
        </p:spPr>
      </p:pic>
      <p:pic>
        <p:nvPicPr>
          <p:cNvPr id="9" name="Picture 8" descr="Screen Shot 2017-05-08 at 3.28.16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35" y="6231602"/>
            <a:ext cx="3685299" cy="3286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3812360"/>
            <a:ext cx="4410835" cy="3045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20135" y="3507472"/>
            <a:ext cx="4410835" cy="21017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29883" y="1434359"/>
            <a:ext cx="9173883" cy="5875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8"/>
    </mc:Choice>
    <mc:Fallback xmlns="">
      <p:transition spd="slow" advTm="9178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4-20 at 9.28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35" y="2132967"/>
            <a:ext cx="4416108" cy="3358787"/>
          </a:xfrm>
          <a:prstGeom prst="rect">
            <a:avLst/>
          </a:prstGeom>
        </p:spPr>
      </p:pic>
      <p:pic>
        <p:nvPicPr>
          <p:cNvPr id="5" name="Picture 4" descr="Screen Shot 2017-04-20 at 9.28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967"/>
            <a:ext cx="4410835" cy="4718242"/>
          </a:xfrm>
          <a:prstGeom prst="rect">
            <a:avLst/>
          </a:prstGeom>
        </p:spPr>
      </p:pic>
      <p:pic>
        <p:nvPicPr>
          <p:cNvPr id="6" name="Picture 5" descr="Screen Shot 2017-04-20 at 9.33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46" y="7424498"/>
            <a:ext cx="6031271" cy="402860"/>
          </a:xfrm>
          <a:prstGeom prst="rect">
            <a:avLst/>
          </a:prstGeom>
        </p:spPr>
      </p:pic>
      <p:pic>
        <p:nvPicPr>
          <p:cNvPr id="7" name="Picture 6" descr="Screen Shot 2017-04-20 at 9.33.3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12" y="8005447"/>
            <a:ext cx="9144000" cy="469369"/>
          </a:xfrm>
          <a:prstGeom prst="rect">
            <a:avLst/>
          </a:prstGeom>
        </p:spPr>
      </p:pic>
      <p:pic>
        <p:nvPicPr>
          <p:cNvPr id="3" name="Picture 2" descr="Screen Shot 2017-05-08 at 12.51.0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8984660"/>
            <a:ext cx="9144000" cy="470806"/>
          </a:xfrm>
          <a:prstGeom prst="rect">
            <a:avLst/>
          </a:prstGeom>
        </p:spPr>
      </p:pic>
      <p:pic>
        <p:nvPicPr>
          <p:cNvPr id="10" name="Picture 9" descr="Screen Shot 2017-05-08 at 12.55.5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297" y="8019236"/>
            <a:ext cx="6748447" cy="455580"/>
          </a:xfrm>
          <a:prstGeom prst="rect">
            <a:avLst/>
          </a:prstGeom>
        </p:spPr>
      </p:pic>
      <p:pic>
        <p:nvPicPr>
          <p:cNvPr id="11" name="Picture 10" descr="Screen Shot 2017-05-08 at 12.56.4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3" y="846777"/>
            <a:ext cx="9144000" cy="1175167"/>
          </a:xfrm>
          <a:prstGeom prst="rect">
            <a:avLst/>
          </a:prstGeom>
        </p:spPr>
      </p:pic>
      <p:pic>
        <p:nvPicPr>
          <p:cNvPr id="8" name="Picture 7" descr="Screen Shot 2017-05-08 at 3.28.12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35" y="5813735"/>
            <a:ext cx="4523865" cy="417867"/>
          </a:xfrm>
          <a:prstGeom prst="rect">
            <a:avLst/>
          </a:prstGeom>
        </p:spPr>
      </p:pic>
      <p:pic>
        <p:nvPicPr>
          <p:cNvPr id="9" name="Picture 8" descr="Screen Shot 2017-05-08 at 3.28.16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35" y="6231602"/>
            <a:ext cx="3685299" cy="32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89"/>
    </mc:Choice>
    <mc:Fallback xmlns="">
      <p:transition spd="slow" advTm="28289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5-09 at 12.58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" y="1751194"/>
            <a:ext cx="9144001" cy="3898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vs. Modeled Performance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99721" y="5809288"/>
            <a:ext cx="279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Actual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51494" y="5809288"/>
            <a:ext cx="279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Modeled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Screen Shot 2017-05-09 at 1.03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87" y="5987794"/>
            <a:ext cx="3057164" cy="3346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992" y="1285831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Intel Xeon E5-2680 v2 (Ivy Bridge, 10 core/socket)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6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42"/>
    </mc:Choice>
    <mc:Fallback xmlns="">
      <p:transition spd="slow" advTm="45842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vs. Modeled Performance</a:t>
            </a:r>
            <a:endParaRPr lang="en-US" dirty="0"/>
          </a:p>
        </p:txBody>
      </p:sp>
      <p:pic>
        <p:nvPicPr>
          <p:cNvPr id="4" name="Picture 3" descr="Screen Shot 2017-04-20 at 9.04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535"/>
            <a:ext cx="9064050" cy="3903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9721" y="5809288"/>
            <a:ext cx="279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Actual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51494" y="5809288"/>
            <a:ext cx="279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Modeled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Screen Shot 2017-05-09 at 1.04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87" y="5646210"/>
            <a:ext cx="3465182" cy="1184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992" y="1285831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Intel Xeon E5-2680 v2 (Ivy Bridge, 10 core/socket)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2"/>
    </mc:Choice>
    <mc:Fallback xmlns="">
      <p:transition spd="slow" advTm="1363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State-of-the-art </a:t>
            </a:r>
            <a:r>
              <a:rPr lang="en-US" dirty="0" smtClean="0">
                <a:solidFill>
                  <a:srgbClr val="FF0000"/>
                </a:solidFill>
              </a:rPr>
              <a:t>GEMM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95" y="2907835"/>
            <a:ext cx="8788606" cy="4525963"/>
          </a:xfrm>
        </p:spPr>
        <p:txBody>
          <a:bodyPr>
            <a:noAutofit/>
          </a:bodyPr>
          <a:lstStyle/>
          <a:p>
            <a:r>
              <a:rPr lang="en-US" sz="1800" dirty="0"/>
              <a:t>BLAS-like Library Instantiation Software (</a:t>
            </a:r>
            <a:r>
              <a:rPr lang="en-US" sz="1800" dirty="0">
                <a:solidFill>
                  <a:srgbClr val="FF0000"/>
                </a:solidFill>
              </a:rPr>
              <a:t>BLIS</a:t>
            </a:r>
            <a:r>
              <a:rPr lang="en-US" sz="1800" dirty="0"/>
              <a:t>) is a portable framework for instantiating BLAS-like dense linear algebra libraries</a:t>
            </a:r>
            <a:r>
              <a:rPr lang="en-US" sz="1800" dirty="0" smtClean="0"/>
              <a:t>.</a:t>
            </a:r>
            <a:endParaRPr lang="en-US" sz="1800" dirty="0"/>
          </a:p>
          <a:p>
            <a:endParaRPr lang="en-US" sz="11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BLIS provides a refactoring of </a:t>
            </a:r>
            <a:r>
              <a:rPr lang="en-US" sz="1800" dirty="0" err="1">
                <a:solidFill>
                  <a:srgbClr val="FF0000"/>
                </a:solidFill>
              </a:rPr>
              <a:t>GotoBLAS</a:t>
            </a:r>
            <a:r>
              <a:rPr lang="en-US" sz="1800" dirty="0"/>
              <a:t> algorithm (best-known </a:t>
            </a:r>
            <a:r>
              <a:rPr lang="en-US" sz="1800" dirty="0" smtClean="0"/>
              <a:t>approach on CPU) </a:t>
            </a:r>
            <a:r>
              <a:rPr lang="en-US" sz="1800" dirty="0"/>
              <a:t>to implement </a:t>
            </a:r>
            <a:r>
              <a:rPr lang="en-US" sz="1800" dirty="0">
                <a:solidFill>
                  <a:srgbClr val="FF0000"/>
                </a:solidFill>
              </a:rPr>
              <a:t>GEMM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GEMM </a:t>
            </a:r>
            <a:r>
              <a:rPr lang="en-US" sz="1800" dirty="0"/>
              <a:t>implementation in BLIS has 6-layers of loops. The outer 5 loops are written in </a:t>
            </a:r>
            <a:r>
              <a:rPr lang="en-US" sz="1800" dirty="0">
                <a:solidFill>
                  <a:srgbClr val="FF0000"/>
                </a:solidFill>
              </a:rPr>
              <a:t>C</a:t>
            </a:r>
            <a:r>
              <a:rPr lang="en-US" sz="1800" dirty="0"/>
              <a:t>. The inner-most loop (micro-kernel) is written in </a:t>
            </a:r>
            <a:r>
              <a:rPr lang="en-US" sz="1800" dirty="0">
                <a:solidFill>
                  <a:srgbClr val="FF0000"/>
                </a:solidFill>
              </a:rPr>
              <a:t>assembly</a:t>
            </a:r>
            <a:r>
              <a:rPr lang="en-US" sz="1800" dirty="0"/>
              <a:t> for high performance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604009" y="3531436"/>
            <a:ext cx="8539992" cy="1008350"/>
          </a:xfrm>
          <a:prstGeom prst="rect">
            <a:avLst/>
          </a:prstGeom>
          <a:noFill/>
        </p:spPr>
        <p:txBody>
          <a:bodyPr wrap="square" lIns="84198" tIns="42099" rIns="84198" bIns="42099" rtlCol="0">
            <a:spAutoFit/>
          </a:bodyPr>
          <a:lstStyle/>
          <a:p>
            <a:pPr marL="157870" indent="-157870">
              <a:buFont typeface="Wingdings" charset="2"/>
              <a:buChar char="q"/>
            </a:pPr>
            <a:r>
              <a:rPr lang="en-US" sz="1400" dirty="0">
                <a:latin typeface="Times"/>
                <a:cs typeface="Times"/>
              </a:rPr>
              <a:t>Field Van Zee, and Robert van de </a:t>
            </a:r>
            <a:r>
              <a:rPr lang="en-US" sz="1400" dirty="0" err="1">
                <a:latin typeface="Times"/>
                <a:cs typeface="Times"/>
              </a:rPr>
              <a:t>Geijn</a:t>
            </a:r>
            <a:r>
              <a:rPr lang="en-US" sz="1400" dirty="0">
                <a:latin typeface="Times"/>
                <a:cs typeface="Times"/>
              </a:rPr>
              <a:t>. “BLIS: A Framework for Rapidly Instantiating BLAS Functionality</a:t>
            </a:r>
            <a:r>
              <a:rPr lang="en-US" sz="1400" dirty="0" smtClean="0">
                <a:latin typeface="Times"/>
                <a:cs typeface="Times"/>
              </a:rPr>
              <a:t>.” </a:t>
            </a:r>
            <a:r>
              <a:rPr lang="en-US" sz="1400" i="1" dirty="0" smtClean="0">
                <a:latin typeface="Times"/>
                <a:cs typeface="Times"/>
              </a:rPr>
              <a:t>ACM </a:t>
            </a:r>
            <a:r>
              <a:rPr lang="en-US" sz="1400" i="1" dirty="0">
                <a:latin typeface="Times"/>
                <a:cs typeface="Times"/>
              </a:rPr>
              <a:t>TOMS</a:t>
            </a:r>
            <a:r>
              <a:rPr lang="en-US" sz="1400" dirty="0">
                <a:latin typeface="Times"/>
                <a:cs typeface="Times"/>
              </a:rPr>
              <a:t> 41.3 (2015): 14</a:t>
            </a:r>
            <a:r>
              <a:rPr lang="en-US" sz="1400" dirty="0" smtClean="0">
                <a:latin typeface="Times"/>
                <a:cs typeface="Times"/>
              </a:rPr>
              <a:t>.</a:t>
            </a:r>
            <a:endParaRPr lang="en-US" sz="1400" dirty="0">
              <a:latin typeface="Times"/>
              <a:cs typeface="Times"/>
            </a:endParaRPr>
          </a:p>
          <a:p>
            <a:endParaRPr lang="en-US" sz="1600" dirty="0">
              <a:latin typeface="Times"/>
              <a:cs typeface="Times"/>
            </a:endParaRPr>
          </a:p>
          <a:p>
            <a:endParaRPr lang="en-US" sz="1600" dirty="0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861" y="4637242"/>
            <a:ext cx="8454085" cy="1685458"/>
          </a:xfrm>
          <a:prstGeom prst="rect">
            <a:avLst/>
          </a:prstGeom>
          <a:noFill/>
        </p:spPr>
        <p:txBody>
          <a:bodyPr wrap="square" lIns="84198" tIns="42099" rIns="84198" bIns="42099" rtlCol="0">
            <a:spAutoFit/>
          </a:bodyPr>
          <a:lstStyle/>
          <a:p>
            <a:pPr marL="157870" indent="-157870">
              <a:buFont typeface="Wingdings" charset="2"/>
              <a:buChar char="q"/>
            </a:pPr>
            <a:r>
              <a:rPr lang="en-US" sz="1400" dirty="0">
                <a:latin typeface="Times"/>
                <a:cs typeface="Times"/>
              </a:rPr>
              <a:t>Kazushige </a:t>
            </a:r>
            <a:r>
              <a:rPr lang="en-US" sz="1400" dirty="0" err="1">
                <a:latin typeface="Times"/>
                <a:cs typeface="Times"/>
              </a:rPr>
              <a:t>Goto</a:t>
            </a:r>
            <a:r>
              <a:rPr lang="en-US" sz="1400" dirty="0">
                <a:latin typeface="Times"/>
                <a:cs typeface="Times"/>
              </a:rPr>
              <a:t>, and Robert van de </a:t>
            </a:r>
            <a:r>
              <a:rPr lang="en-US" sz="1400" dirty="0" err="1">
                <a:latin typeface="Times"/>
                <a:cs typeface="Times"/>
              </a:rPr>
              <a:t>Geijn</a:t>
            </a:r>
            <a:r>
              <a:rPr lang="en-US" sz="1400" dirty="0">
                <a:latin typeface="Times"/>
                <a:cs typeface="Times"/>
              </a:rPr>
              <a:t>. </a:t>
            </a:r>
            <a:r>
              <a:rPr lang="en-US" sz="1400" dirty="0" smtClean="0">
                <a:latin typeface="Times"/>
                <a:cs typeface="Times"/>
              </a:rPr>
              <a:t>“High-performance </a:t>
            </a:r>
            <a:r>
              <a:rPr lang="en-US" sz="1400" dirty="0">
                <a:latin typeface="Times"/>
                <a:cs typeface="Times"/>
              </a:rPr>
              <a:t>implementation of the level-3 BLAS</a:t>
            </a:r>
            <a:r>
              <a:rPr lang="en-US" sz="1400" dirty="0" smtClean="0">
                <a:latin typeface="Times"/>
                <a:cs typeface="Times"/>
              </a:rPr>
              <a:t>.”</a:t>
            </a:r>
            <a:r>
              <a:rPr lang="en-US" sz="1400" dirty="0">
                <a:latin typeface="Times"/>
                <a:cs typeface="Times"/>
              </a:rPr>
              <a:t> </a:t>
            </a:r>
            <a:r>
              <a:rPr lang="en-US" sz="1400" i="1" dirty="0">
                <a:latin typeface="Times"/>
                <a:cs typeface="Times"/>
              </a:rPr>
              <a:t>ACM TOMS</a:t>
            </a:r>
            <a:r>
              <a:rPr lang="en-US" sz="1400" dirty="0">
                <a:latin typeface="Times"/>
                <a:cs typeface="Times"/>
              </a:rPr>
              <a:t> 35.1 (2008): 4.</a:t>
            </a:r>
          </a:p>
          <a:p>
            <a:pPr marL="157870" indent="-157870">
              <a:buFont typeface="Wingdings" charset="2"/>
              <a:buChar char="q"/>
            </a:pPr>
            <a:r>
              <a:rPr lang="en-US" sz="1400" dirty="0">
                <a:latin typeface="Times"/>
                <a:cs typeface="Times"/>
              </a:rPr>
              <a:t>Kazushige </a:t>
            </a:r>
            <a:r>
              <a:rPr lang="en-US" sz="1400" dirty="0" err="1">
                <a:latin typeface="Times"/>
                <a:cs typeface="Times"/>
              </a:rPr>
              <a:t>Goto</a:t>
            </a:r>
            <a:r>
              <a:rPr lang="en-US" sz="1400" dirty="0">
                <a:latin typeface="Times"/>
                <a:cs typeface="Times"/>
              </a:rPr>
              <a:t>, and Robert van de </a:t>
            </a:r>
            <a:r>
              <a:rPr lang="en-US" sz="1400" dirty="0" err="1">
                <a:latin typeface="Times"/>
                <a:cs typeface="Times"/>
              </a:rPr>
              <a:t>Geijn</a:t>
            </a:r>
            <a:r>
              <a:rPr lang="en-US" sz="1400" dirty="0">
                <a:latin typeface="Times"/>
                <a:cs typeface="Times"/>
              </a:rPr>
              <a:t>. </a:t>
            </a:r>
            <a:r>
              <a:rPr lang="en-US" sz="1400" dirty="0" smtClean="0">
                <a:latin typeface="Times"/>
                <a:cs typeface="Times"/>
              </a:rPr>
              <a:t>“Anatomy </a:t>
            </a:r>
            <a:r>
              <a:rPr lang="en-US" sz="1400" dirty="0">
                <a:latin typeface="Times"/>
                <a:cs typeface="Times"/>
              </a:rPr>
              <a:t>of high-performance matrix multiplication</a:t>
            </a:r>
            <a:r>
              <a:rPr lang="en-US" sz="1400" dirty="0" smtClean="0">
                <a:latin typeface="Times"/>
                <a:cs typeface="Times"/>
              </a:rPr>
              <a:t>.”</a:t>
            </a:r>
            <a:r>
              <a:rPr lang="en-US" sz="1400" dirty="0">
                <a:latin typeface="Times"/>
                <a:cs typeface="Times"/>
              </a:rPr>
              <a:t> </a:t>
            </a:r>
            <a:r>
              <a:rPr lang="en-US" sz="1400" i="1" dirty="0">
                <a:latin typeface="Times"/>
                <a:cs typeface="Times"/>
              </a:rPr>
              <a:t>ACM TOMS</a:t>
            </a:r>
            <a:r>
              <a:rPr lang="en-US" sz="1400" dirty="0">
                <a:latin typeface="Times"/>
                <a:cs typeface="Times"/>
              </a:rPr>
              <a:t> 34.3 (2008): 12.</a:t>
            </a:r>
          </a:p>
          <a:p>
            <a:endParaRPr lang="en-US" sz="1600" dirty="0">
              <a:latin typeface="Times"/>
              <a:cs typeface="Times"/>
            </a:endParaRPr>
          </a:p>
          <a:p>
            <a:endParaRPr lang="en-US" sz="1600" dirty="0">
              <a:latin typeface="Times"/>
              <a:cs typeface="Times"/>
            </a:endParaRPr>
          </a:p>
          <a:p>
            <a:endParaRPr lang="en-US" sz="1600" dirty="0">
              <a:latin typeface="Times"/>
              <a:cs typeface="Times"/>
            </a:endParaRPr>
          </a:p>
        </p:txBody>
      </p:sp>
      <p:pic>
        <p:nvPicPr>
          <p:cNvPr id="9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88" y="1435910"/>
            <a:ext cx="2878827" cy="99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34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4"/>
    </mc:Choice>
    <mc:Fallback xmlns="">
      <p:transition advTm="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5-09 at 1.05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7" y="1393372"/>
            <a:ext cx="4132004" cy="5293256"/>
          </a:xfrm>
          <a:prstGeom prst="rect">
            <a:avLst/>
          </a:prstGeom>
        </p:spPr>
      </p:pic>
      <p:pic>
        <p:nvPicPr>
          <p:cNvPr id="11" name="Picture 10" descr="Screen Shot 2017-05-09 at 1.05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00" y="1320626"/>
            <a:ext cx="4202973" cy="5366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45813" y="1061816"/>
            <a:ext cx="279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Actual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892" y="1071277"/>
            <a:ext cx="279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Modeled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1704" y="1031642"/>
            <a:ext cx="279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Actual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6807" y="1041103"/>
            <a:ext cx="279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Modeled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4423074" y="0"/>
            <a:ext cx="56562" cy="68580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Screen Shot 2017-05-09 at 1.03.2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7" y="0"/>
            <a:ext cx="3776875" cy="41342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442262" y="3098675"/>
            <a:ext cx="344246" cy="311719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463778" y="1333649"/>
            <a:ext cx="344246" cy="311719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63778" y="4832450"/>
            <a:ext cx="344246" cy="311719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848699" y="3089281"/>
            <a:ext cx="645214" cy="17976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783131" y="1324255"/>
            <a:ext cx="645214" cy="17976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834185" y="4846964"/>
            <a:ext cx="565132" cy="21391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2" name="Picture 21" descr="Screen Shot 2017-05-09 at 1.16.5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" y="623593"/>
            <a:ext cx="3198730" cy="291937"/>
          </a:xfrm>
          <a:prstGeom prst="rect">
            <a:avLst/>
          </a:prstGeom>
        </p:spPr>
      </p:pic>
      <p:pic>
        <p:nvPicPr>
          <p:cNvPr id="23" name="Picture 22" descr="Screen Shot 2017-05-09 at 1.17.2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590" y="601372"/>
            <a:ext cx="1745296" cy="336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70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40"/>
    </mc:Choice>
    <mc:Fallback xmlns="">
      <p:transition spd="slow" advTm="7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4-20 at 6.08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0" y="1413589"/>
            <a:ext cx="4128479" cy="5282777"/>
          </a:xfrm>
          <a:prstGeom prst="rect">
            <a:avLst/>
          </a:prstGeom>
        </p:spPr>
      </p:pic>
      <p:pic>
        <p:nvPicPr>
          <p:cNvPr id="5" name="Picture 4" descr="Screen Shot 2017-04-20 at 6.08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36" y="1315865"/>
            <a:ext cx="4207164" cy="5392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5813" y="1061816"/>
            <a:ext cx="279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Actual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892" y="1071277"/>
            <a:ext cx="279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Modeled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1704" y="1031642"/>
            <a:ext cx="279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Actual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6807" y="1041103"/>
            <a:ext cx="279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Modeled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4423074" y="0"/>
            <a:ext cx="56562" cy="68580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Screen Shot 2017-05-09 at 1.04.0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7" y="4236"/>
            <a:ext cx="3105116" cy="1061313"/>
          </a:xfrm>
          <a:prstGeom prst="rect">
            <a:avLst/>
          </a:prstGeom>
        </p:spPr>
      </p:pic>
      <p:pic>
        <p:nvPicPr>
          <p:cNvPr id="15" name="Picture 14" descr="Screen Shot 2017-05-09 at 1.16.5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" y="623593"/>
            <a:ext cx="3198730" cy="291937"/>
          </a:xfrm>
          <a:prstGeom prst="rect">
            <a:avLst/>
          </a:prstGeom>
        </p:spPr>
      </p:pic>
      <p:pic>
        <p:nvPicPr>
          <p:cNvPr id="16" name="Picture 15" descr="Screen Shot 2017-05-09 at 1.17.2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590" y="601372"/>
            <a:ext cx="1745296" cy="33637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442262" y="3098675"/>
            <a:ext cx="344246" cy="311719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63778" y="1333649"/>
            <a:ext cx="344246" cy="311719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463778" y="4832450"/>
            <a:ext cx="344246" cy="311719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848699" y="3089281"/>
            <a:ext cx="645214" cy="17976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783131" y="1324255"/>
            <a:ext cx="645214" cy="17976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34185" y="4846964"/>
            <a:ext cx="565132" cy="21391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11"/>
    </mc:Choice>
    <mc:Fallback xmlns="">
      <p:transition spd="slow" advTm="28511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5-09 at 12.35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6237"/>
            <a:ext cx="9219381" cy="2689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Selecting FMM implementation with performance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054" y="6014517"/>
            <a:ext cx="937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Helvetica"/>
                <a:cs typeface="Helvetica"/>
              </a:rPr>
              <a:t>Best FMM</a:t>
            </a:r>
            <a:r>
              <a:rPr lang="en-US" altLang="zh-CN" dirty="0" smtClean="0">
                <a:latin typeface="Helvetica"/>
                <a:cs typeface="Helvetica"/>
              </a:rPr>
              <a:t>: Best implementation among 20+ FMM with ABC, AB, Naïve implementations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Selected FMM</a:t>
            </a:r>
            <a:r>
              <a:rPr lang="en-US" dirty="0" smtClean="0">
                <a:latin typeface="Helvetica"/>
                <a:cs typeface="Helvetica"/>
              </a:rPr>
              <a:t>: Selected FMM implementation with the guidance of performance model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Picture 4" descr="Screen Shot 2017-05-09 at 2.16.2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67" y="5064732"/>
            <a:ext cx="4360334" cy="740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482913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Intel Xeon E5-2680 v2 (Ivy Bridge, 10 core/socket)</a:t>
            </a: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15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04"/>
    </mc:Choice>
    <mc:Fallback xmlns="">
      <p:transition spd="slow" advTm="54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Outline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300" dirty="0">
                <a:latin typeface="Helvetica"/>
                <a:cs typeface="Helvetica"/>
              </a:rPr>
              <a:t>Background</a:t>
            </a:r>
          </a:p>
          <a:p>
            <a:pPr lvl="1"/>
            <a:r>
              <a:rPr lang="en-US" sz="2900" dirty="0">
                <a:latin typeface="Helvetica"/>
                <a:cs typeface="Helvetica"/>
              </a:rPr>
              <a:t>High-performance GEMM</a:t>
            </a:r>
          </a:p>
          <a:p>
            <a:pPr lvl="1"/>
            <a:r>
              <a:rPr lang="en-US" sz="2900" dirty="0">
                <a:latin typeface="Helvetica"/>
                <a:cs typeface="Helvetica"/>
              </a:rPr>
              <a:t>High-performance </a:t>
            </a:r>
            <a:r>
              <a:rPr lang="en-US" sz="2900" dirty="0" err="1">
                <a:latin typeface="Helvetica"/>
                <a:cs typeface="Helvetica"/>
              </a:rPr>
              <a:t>Strassen</a:t>
            </a:r>
            <a:endParaRPr lang="en-US" sz="2900" dirty="0">
              <a:latin typeface="Helvetica"/>
              <a:cs typeface="Helvetica"/>
            </a:endParaRPr>
          </a:p>
          <a:p>
            <a:r>
              <a:rPr lang="en-US" sz="3300" dirty="0">
                <a:latin typeface="Helvetica"/>
                <a:cs typeface="Helvetica"/>
              </a:rPr>
              <a:t>Fast Matrix Multiplication </a:t>
            </a:r>
            <a:r>
              <a:rPr lang="en-US" sz="3300" dirty="0" smtClean="0">
                <a:latin typeface="Helvetica"/>
                <a:cs typeface="Helvetica"/>
              </a:rPr>
              <a:t>(FMM)</a:t>
            </a:r>
            <a:endParaRPr lang="en-US" sz="3300" dirty="0">
              <a:latin typeface="Helvetica"/>
              <a:cs typeface="Helvetica"/>
            </a:endParaRPr>
          </a:p>
          <a:p>
            <a:r>
              <a:rPr lang="en-US" sz="3300" dirty="0">
                <a:latin typeface="Helvetica"/>
                <a:cs typeface="Helvetica"/>
              </a:rPr>
              <a:t>Code Generation</a:t>
            </a:r>
          </a:p>
          <a:p>
            <a:r>
              <a:rPr lang="en-US" sz="3300" dirty="0">
                <a:latin typeface="Helvetica"/>
                <a:cs typeface="Helvetica"/>
              </a:rPr>
              <a:t>Performance Model</a:t>
            </a:r>
          </a:p>
          <a:p>
            <a:r>
              <a:rPr lang="en-US" sz="3300" dirty="0">
                <a:solidFill>
                  <a:srgbClr val="FF0000"/>
                </a:solidFill>
                <a:latin typeface="Helvetica"/>
                <a:cs typeface="Helvetica"/>
              </a:rPr>
              <a:t>Experiments</a:t>
            </a:r>
          </a:p>
          <a:p>
            <a:r>
              <a:rPr lang="en-US" sz="3300" dirty="0">
                <a:latin typeface="Helvetica"/>
                <a:cs typeface="Helvetica"/>
              </a:rPr>
              <a:t>Conclusion</a:t>
            </a:r>
          </a:p>
          <a:p>
            <a:endParaRPr lang="en-US" sz="3300" dirty="0">
              <a:latin typeface="Helvetica"/>
              <a:cs typeface="Helvetica"/>
            </a:endParaRPr>
          </a:p>
          <a:p>
            <a:endParaRPr lang="en-US" sz="33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596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62"/>
    </mc:Choice>
    <mc:Fallback xmlns="">
      <p:transition advTm="4962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5-26 at 5.04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4103"/>
            <a:ext cx="9144000" cy="3969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Hybrid Partitions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82913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Intel Xeon E5-2680 v2 (Ivy Bridge, 10 core/socket)</a:t>
            </a: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5" name="Picture 4" descr="Screen Shot 2017-05-08 at 11.36.12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54954" r="53888"/>
          <a:stretch/>
        </p:blipFill>
        <p:spPr>
          <a:xfrm>
            <a:off x="2097519" y="6278482"/>
            <a:ext cx="5070424" cy="512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6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80"/>
    </mc:Choice>
    <mc:Fallback xmlns="">
      <p:transition spd="slow" advTm="5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17449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Parallel performance</a:t>
            </a:r>
            <a:endParaRPr lang="en-US" dirty="0"/>
          </a:p>
        </p:txBody>
      </p:sp>
      <p:pic>
        <p:nvPicPr>
          <p:cNvPr id="5" name="Picture 4" descr="Screen Shot 2017-04-20 at 6.29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3451"/>
            <a:ext cx="9144000" cy="5226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829" y="6511737"/>
            <a:ext cx="8871505" cy="1200308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 </a:t>
            </a:r>
            <a:r>
              <a:rPr lang="en-US" sz="1200" i="1" dirty="0" smtClean="0">
                <a:latin typeface="Times"/>
                <a:cs typeface="Times"/>
              </a:rPr>
              <a:t>Reference</a:t>
            </a:r>
            <a:r>
              <a:rPr lang="en-US" sz="1200" dirty="0" smtClean="0">
                <a:latin typeface="Times"/>
                <a:cs typeface="Times"/>
              </a:rPr>
              <a:t>: Austin R. Benson</a:t>
            </a:r>
            <a:r>
              <a:rPr lang="en-US" sz="1200" dirty="0">
                <a:latin typeface="Times"/>
                <a:cs typeface="Times"/>
              </a:rPr>
              <a:t>, </a:t>
            </a:r>
            <a:r>
              <a:rPr lang="en-US" sz="1200" dirty="0" smtClean="0">
                <a:latin typeface="Times"/>
                <a:cs typeface="Times"/>
              </a:rPr>
              <a:t> </a:t>
            </a:r>
            <a:r>
              <a:rPr lang="en-US" sz="1200" dirty="0">
                <a:latin typeface="Times"/>
                <a:cs typeface="Times"/>
              </a:rPr>
              <a:t>and Grey Ballard. "A framework for practical parallel fast matrix multiplication." in</a:t>
            </a:r>
            <a:r>
              <a:rPr lang="en-US" sz="1200" i="1" dirty="0">
                <a:latin typeface="Times"/>
                <a:cs typeface="Times"/>
              </a:rPr>
              <a:t> PPoPP2015</a:t>
            </a:r>
            <a:r>
              <a:rPr lang="en-US" sz="1200" dirty="0">
                <a:latin typeface="Times"/>
                <a:cs typeface="Times"/>
              </a:rPr>
              <a:t>.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 smtClean="0">
                <a:latin typeface="Times"/>
                <a:cs typeface="Times"/>
              </a:rPr>
              <a:t> </a:t>
            </a:r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3" name="Picture 2" descr="Screen Shot 2017-05-09 at 1.29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7" y="1284186"/>
            <a:ext cx="9144000" cy="5253756"/>
          </a:xfrm>
          <a:prstGeom prst="rect">
            <a:avLst/>
          </a:prstGeom>
        </p:spPr>
      </p:pic>
      <p:pic>
        <p:nvPicPr>
          <p:cNvPr id="6" name="Picture 5" descr="Screen Shot 2017-05-09 at 1.03.2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14" y="672253"/>
            <a:ext cx="3538112" cy="387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207" y="794659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Intel Xeon E5-2680 v2 (Ivy Bridge, 10 core/socket)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9"/>
    </mc:Choice>
    <mc:Fallback xmlns="">
      <p:transition spd="slow" advTm="34859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4-20 at 6.29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3451"/>
            <a:ext cx="9144000" cy="5226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829" y="6511737"/>
            <a:ext cx="8871505" cy="1200308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 </a:t>
            </a:r>
            <a:r>
              <a:rPr lang="en-US" sz="1200" i="1" dirty="0" smtClean="0">
                <a:latin typeface="Times"/>
                <a:cs typeface="Times"/>
              </a:rPr>
              <a:t>Reference</a:t>
            </a:r>
            <a:r>
              <a:rPr lang="en-US" sz="1200" dirty="0" smtClean="0">
                <a:latin typeface="Times"/>
                <a:cs typeface="Times"/>
              </a:rPr>
              <a:t>: Austin R. Benson</a:t>
            </a:r>
            <a:r>
              <a:rPr lang="en-US" sz="1200" dirty="0">
                <a:latin typeface="Times"/>
                <a:cs typeface="Times"/>
              </a:rPr>
              <a:t>, </a:t>
            </a:r>
            <a:r>
              <a:rPr lang="en-US" sz="1200" dirty="0" smtClean="0">
                <a:latin typeface="Times"/>
                <a:cs typeface="Times"/>
              </a:rPr>
              <a:t> </a:t>
            </a:r>
            <a:r>
              <a:rPr lang="en-US" sz="1200" dirty="0">
                <a:latin typeface="Times"/>
                <a:cs typeface="Times"/>
              </a:rPr>
              <a:t>and Grey Ballard. "A framework for practical parallel fast matrix multiplication." in</a:t>
            </a:r>
            <a:r>
              <a:rPr lang="en-US" sz="1200" i="1" dirty="0">
                <a:latin typeface="Times"/>
                <a:cs typeface="Times"/>
              </a:rPr>
              <a:t> PPoPP2015</a:t>
            </a:r>
            <a:r>
              <a:rPr lang="en-US" sz="1200" dirty="0">
                <a:latin typeface="Times"/>
                <a:cs typeface="Times"/>
              </a:rPr>
              <a:t>.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 smtClean="0">
                <a:latin typeface="Times"/>
                <a:cs typeface="Times"/>
              </a:rPr>
              <a:t> </a:t>
            </a:r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7" name="Picture 6" descr="Screen Shot 2017-05-09 at 1.04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236" y="43542"/>
            <a:ext cx="3558762" cy="121636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-117449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Parallel performance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4207" y="794659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Intel Xeon E5-2680 v2 (Ivy Bridge, 10 core/socket)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3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55"/>
    </mc:Choice>
    <mc:Fallback xmlns="">
      <p:transition spd="slow" advTm="33055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Outline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300" dirty="0">
                <a:latin typeface="Helvetica"/>
                <a:cs typeface="Helvetica"/>
              </a:rPr>
              <a:t>Background</a:t>
            </a:r>
          </a:p>
          <a:p>
            <a:pPr lvl="1"/>
            <a:r>
              <a:rPr lang="en-US" sz="2900" dirty="0">
                <a:latin typeface="Helvetica"/>
                <a:cs typeface="Helvetica"/>
              </a:rPr>
              <a:t>High-performance GEMM</a:t>
            </a:r>
          </a:p>
          <a:p>
            <a:pPr lvl="1"/>
            <a:r>
              <a:rPr lang="en-US" sz="2900" dirty="0">
                <a:latin typeface="Helvetica"/>
                <a:cs typeface="Helvetica"/>
              </a:rPr>
              <a:t>High-performance </a:t>
            </a:r>
            <a:r>
              <a:rPr lang="en-US" sz="2900" dirty="0" err="1">
                <a:latin typeface="Helvetica"/>
                <a:cs typeface="Helvetica"/>
              </a:rPr>
              <a:t>Strassen</a:t>
            </a:r>
            <a:endParaRPr lang="en-US" sz="2900" dirty="0">
              <a:latin typeface="Helvetica"/>
              <a:cs typeface="Helvetica"/>
            </a:endParaRPr>
          </a:p>
          <a:p>
            <a:r>
              <a:rPr lang="en-US" sz="3300" dirty="0">
                <a:latin typeface="Helvetica"/>
                <a:cs typeface="Helvetica"/>
              </a:rPr>
              <a:t>Fast Matrix Multiplication </a:t>
            </a:r>
            <a:r>
              <a:rPr lang="en-US" sz="3300" dirty="0" smtClean="0">
                <a:latin typeface="Helvetica"/>
                <a:cs typeface="Helvetica"/>
              </a:rPr>
              <a:t>(FMM)</a:t>
            </a:r>
            <a:endParaRPr lang="en-US" sz="3300" dirty="0">
              <a:latin typeface="Helvetica"/>
              <a:cs typeface="Helvetica"/>
            </a:endParaRPr>
          </a:p>
          <a:p>
            <a:r>
              <a:rPr lang="en-US" sz="3300" dirty="0">
                <a:latin typeface="Helvetica"/>
                <a:cs typeface="Helvetica"/>
              </a:rPr>
              <a:t>Code Generation</a:t>
            </a:r>
          </a:p>
          <a:p>
            <a:r>
              <a:rPr lang="en-US" sz="3300" dirty="0">
                <a:latin typeface="Helvetica"/>
                <a:cs typeface="Helvetica"/>
              </a:rPr>
              <a:t>Performance Model</a:t>
            </a:r>
          </a:p>
          <a:p>
            <a:r>
              <a:rPr lang="en-US" sz="3300" dirty="0">
                <a:latin typeface="Helvetica"/>
                <a:cs typeface="Helvetica"/>
              </a:rPr>
              <a:t>Experiments</a:t>
            </a:r>
          </a:p>
          <a:p>
            <a:r>
              <a:rPr lang="en-US" sz="3300" dirty="0">
                <a:solidFill>
                  <a:srgbClr val="FF0000"/>
                </a:solidFill>
                <a:latin typeface="Helvetica"/>
                <a:cs typeface="Helvetica"/>
              </a:rPr>
              <a:t>Conclusion</a:t>
            </a:r>
          </a:p>
          <a:p>
            <a:endParaRPr lang="en-US" sz="3300" dirty="0">
              <a:latin typeface="Helvetica"/>
              <a:cs typeface="Helvetica"/>
            </a:endParaRPr>
          </a:p>
          <a:p>
            <a:endParaRPr lang="en-US" sz="33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5702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07"/>
    </mc:Choice>
    <mc:Fallback xmlns="">
      <p:transition advTm="5507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code generator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103" y="1227953"/>
            <a:ext cx="9319025" cy="506505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Implement families of FMM algorithms automatically.</a:t>
            </a:r>
          </a:p>
          <a:p>
            <a:endParaRPr lang="en-US" sz="2800" dirty="0" smtClean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Express multi-level FMM as </a:t>
            </a:r>
            <a:r>
              <a:rPr lang="en-US" sz="2800" dirty="0" err="1" smtClean="0">
                <a:latin typeface="Helvetica"/>
                <a:cs typeface="Helvetica"/>
              </a:rPr>
              <a:t>Kronecker</a:t>
            </a:r>
            <a:r>
              <a:rPr lang="en-US" sz="2800" dirty="0" smtClean="0">
                <a:latin typeface="Helvetica"/>
                <a:cs typeface="Helvetica"/>
              </a:rPr>
              <a:t> product.</a:t>
            </a:r>
          </a:p>
          <a:p>
            <a:endParaRPr lang="en-US" sz="2800" dirty="0" smtClean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Incorporate matrix summations into operations inside GEMM.</a:t>
            </a:r>
          </a:p>
          <a:p>
            <a:endParaRPr lang="en-US" sz="2800" dirty="0" smtClean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Generate relatively accurate performance model.</a:t>
            </a:r>
          </a:p>
        </p:txBody>
      </p:sp>
      <p:pic>
        <p:nvPicPr>
          <p:cNvPr id="4" name="Picture 3" descr="Screen Shot 2017-04-20 at 4.29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55820"/>
            <a:ext cx="4673955" cy="1460037"/>
          </a:xfrm>
          <a:prstGeom prst="rect">
            <a:avLst/>
          </a:prstGeom>
        </p:spPr>
      </p:pic>
      <p:pic>
        <p:nvPicPr>
          <p:cNvPr id="5" name="Picture 4" descr="Screen Shot 2017-05-08 at 11.36.12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54954" r="53888"/>
          <a:stretch/>
        </p:blipFill>
        <p:spPr>
          <a:xfrm>
            <a:off x="3033272" y="2910713"/>
            <a:ext cx="2936240" cy="296975"/>
          </a:xfrm>
          <a:prstGeom prst="rect">
            <a:avLst/>
          </a:prstGeom>
        </p:spPr>
      </p:pic>
      <p:pic>
        <p:nvPicPr>
          <p:cNvPr id="6" name="Picture 5" descr="Screen Shot 2017-05-08 at 11.37.4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270" y="5355820"/>
            <a:ext cx="3309378" cy="15140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82440" y="3845647"/>
            <a:ext cx="1785546" cy="771412"/>
            <a:chOff x="1260587" y="2039726"/>
            <a:chExt cx="2781058" cy="1201506"/>
          </a:xfrm>
        </p:grpSpPr>
        <p:pic>
          <p:nvPicPr>
            <p:cNvPr id="8" name="Picture 7" descr="Screen Shot 2017-05-08 at 10.57.51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587" y="2068158"/>
              <a:ext cx="2781058" cy="108777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260588" y="2039726"/>
              <a:ext cx="2781057" cy="120150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84150" tIns="42075" rIns="84150" bIns="42075"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62816" y="3826949"/>
            <a:ext cx="1828821" cy="790110"/>
            <a:chOff x="5123898" y="2039726"/>
            <a:chExt cx="2781057" cy="1201506"/>
          </a:xfrm>
        </p:grpSpPr>
        <p:pic>
          <p:nvPicPr>
            <p:cNvPr id="11" name="Picture 10" descr="Screen Shot 2017-05-08 at 10.57.59 A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810" y="2068158"/>
              <a:ext cx="2702645" cy="108777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23898" y="2039726"/>
              <a:ext cx="2781057" cy="120150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84150" tIns="42075" rIns="84150" bIns="42075"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51046" y="4158255"/>
            <a:ext cx="2956178" cy="434292"/>
            <a:chOff x="1393279" y="5300674"/>
            <a:chExt cx="4495409" cy="660420"/>
          </a:xfrm>
        </p:grpSpPr>
        <p:pic>
          <p:nvPicPr>
            <p:cNvPr id="14" name="Picture 13" descr="Screen Shot 2017-05-08 at 11.02.05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279" y="5368263"/>
              <a:ext cx="4495409" cy="59283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393279" y="5300674"/>
              <a:ext cx="4495409" cy="6604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84150" tIns="42075" rIns="84150" bIns="42075"/>
            <a:lstStyle/>
            <a:p>
              <a:endParaRPr lang="en-US"/>
            </a:p>
          </p:txBody>
        </p:sp>
      </p:grpSp>
      <p:pic>
        <p:nvPicPr>
          <p:cNvPr id="19" name="Picture 18" descr="Screen Shot 2017-05-26 at 10.59.15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6" y="1804427"/>
            <a:ext cx="7361560" cy="429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68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23"/>
    </mc:Choice>
    <mc:Fallback xmlns="">
      <p:transition spd="slow" advTm="4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77" y="1025973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5077" y="3444767"/>
            <a:ext cx="8973171" cy="4240022"/>
          </a:xfrm>
          <a:prstGeom prst="rect">
            <a:avLst/>
          </a:prstGeom>
          <a:noFill/>
        </p:spPr>
        <p:txBody>
          <a:bodyPr wrap="square" lIns="84216" tIns="42108" rIns="84216" bIns="42108" rtlCol="0">
            <a:spAutoFit/>
          </a:bodyPr>
          <a:lstStyle/>
          <a:p>
            <a:r>
              <a:rPr lang="en-US" dirty="0" smtClean="0"/>
              <a:t>- NSF grants ACI-</a:t>
            </a:r>
            <a:r>
              <a:rPr lang="en-US" dirty="0"/>
              <a:t>1550493</a:t>
            </a:r>
            <a:r>
              <a:rPr lang="en-US" dirty="0" smtClean="0"/>
              <a:t>.</a:t>
            </a:r>
          </a:p>
          <a:p>
            <a:r>
              <a:rPr lang="en-US" dirty="0"/>
              <a:t>- </a:t>
            </a:r>
            <a:r>
              <a:rPr lang="en-US" dirty="0" smtClean="0"/>
              <a:t>A gift from Qualcomm Foundation.</a:t>
            </a:r>
            <a:endParaRPr lang="en-US" dirty="0"/>
          </a:p>
          <a:p>
            <a:r>
              <a:rPr lang="en-US" dirty="0" smtClean="0"/>
              <a:t>- Intel </a:t>
            </a:r>
            <a:r>
              <a:rPr lang="en-US" dirty="0"/>
              <a:t>Corporation through an </a:t>
            </a:r>
            <a:r>
              <a:rPr lang="en-US" dirty="0" smtClean="0"/>
              <a:t>Intel </a:t>
            </a:r>
            <a:r>
              <a:rPr lang="en-US" dirty="0"/>
              <a:t>Parallel Computing </a:t>
            </a:r>
            <a:r>
              <a:rPr lang="en-US" dirty="0" smtClean="0"/>
              <a:t>Center (IPCC).</a:t>
            </a:r>
          </a:p>
          <a:p>
            <a:r>
              <a:rPr lang="en-US" dirty="0" smtClean="0"/>
              <a:t>- Access </a:t>
            </a:r>
            <a:r>
              <a:rPr lang="en-US" dirty="0"/>
              <a:t>to the Maverick and Stampede supercomputers administered by </a:t>
            </a:r>
            <a:r>
              <a:rPr lang="en-US" dirty="0" smtClean="0"/>
              <a:t>TACC.</a:t>
            </a:r>
          </a:p>
          <a:p>
            <a:endParaRPr lang="en-US" dirty="0" smtClean="0"/>
          </a:p>
          <a:p>
            <a:r>
              <a:rPr lang="en-US" dirty="0"/>
              <a:t>We thank </a:t>
            </a:r>
            <a:r>
              <a:rPr lang="en-US" dirty="0">
                <a:hlinkClick r:id="rId3"/>
              </a:rPr>
              <a:t>Austin </a:t>
            </a:r>
            <a:r>
              <a:rPr lang="en-US" dirty="0" smtClean="0">
                <a:hlinkClick r:id="rId3"/>
              </a:rPr>
              <a:t>Benson </a:t>
            </a:r>
            <a:r>
              <a:rPr lang="en-US" dirty="0" smtClean="0"/>
              <a:t>and </a:t>
            </a:r>
            <a:r>
              <a:rPr lang="en-US" dirty="0">
                <a:hlinkClick r:id="rId4"/>
              </a:rPr>
              <a:t>Grey Ballard</a:t>
            </a:r>
            <a:r>
              <a:rPr lang="en-US" dirty="0"/>
              <a:t> for sharing their open source </a:t>
            </a:r>
            <a:r>
              <a:rPr lang="en-US" dirty="0" smtClean="0"/>
              <a:t>code and </a:t>
            </a:r>
            <a:r>
              <a:rPr lang="en-US" dirty="0"/>
              <a:t>helpful discussions, the anonymous reviewers for </a:t>
            </a:r>
            <a:r>
              <a:rPr lang="en-US" dirty="0" smtClean="0"/>
              <a:t>their constructive </a:t>
            </a:r>
            <a:r>
              <a:rPr lang="en-US" dirty="0"/>
              <a:t>comments, and the rest of the SHPC </a:t>
            </a:r>
            <a:r>
              <a:rPr lang="en-US" dirty="0" smtClean="0"/>
              <a:t>team (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://shpc.ices.utexas.edu</a:t>
            </a:r>
            <a:r>
              <a:rPr lang="en-US" dirty="0"/>
              <a:t>) for their supports.</a:t>
            </a:r>
          </a:p>
          <a:p>
            <a:endParaRPr lang="en-US" dirty="0"/>
          </a:p>
          <a:p>
            <a:r>
              <a:rPr lang="en-US" i="1" dirty="0"/>
              <a:t>Any opinions, findings, and conclusions or recommendations expressed in this material are those of the author(s) and do not necessarily reflect the views of the National Science Foundation</a:t>
            </a:r>
            <a:r>
              <a:rPr lang="en-US" i="1" dirty="0" smtClean="0"/>
              <a:t>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62" y="2064893"/>
            <a:ext cx="1271089" cy="130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4420" y="2436290"/>
            <a:ext cx="2271926" cy="613331"/>
          </a:xfrm>
          <a:prstGeom prst="rect">
            <a:avLst/>
          </a:prstGeom>
        </p:spPr>
      </p:pic>
      <p:pic>
        <p:nvPicPr>
          <p:cNvPr id="1026" name="Picture 2" descr="http://libraries.ucsd.edu/sdta/_files/bios/logos/qualcom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83" y="2405433"/>
            <a:ext cx="2152682" cy="50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4002" y="2121675"/>
            <a:ext cx="1786347" cy="1179495"/>
          </a:xfrm>
          <a:prstGeom prst="rect">
            <a:avLst/>
          </a:prstGeom>
        </p:spPr>
      </p:pic>
      <p:pic>
        <p:nvPicPr>
          <p:cNvPr id="10" name="Picture 9" descr="SHPCbanne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0"/>
            <a:ext cx="9144000" cy="13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4"/>
    </mc:Choice>
    <mc:Fallback xmlns="">
      <p:transition advTm="114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405" descr="Screen Shot 2017-05-08 at 10.39.2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51608"/>
          <a:stretch/>
        </p:blipFill>
        <p:spPr>
          <a:xfrm>
            <a:off x="35188" y="0"/>
            <a:ext cx="4378167" cy="6910465"/>
          </a:xfrm>
          <a:prstGeom prst="rect">
            <a:avLst/>
          </a:prstGeom>
        </p:spPr>
      </p:pic>
      <p:pic>
        <p:nvPicPr>
          <p:cNvPr id="4" name="Picture 3" descr="Screen Shot 2016-04-22 at 3.44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21" y="1279071"/>
            <a:ext cx="4747448" cy="4812524"/>
          </a:xfrm>
          <a:prstGeom prst="rect">
            <a:avLst/>
          </a:prstGeom>
        </p:spPr>
      </p:pic>
      <p:sp>
        <p:nvSpPr>
          <p:cNvPr id="399" name="Title 1"/>
          <p:cNvSpPr txBox="1">
            <a:spLocks/>
          </p:cNvSpPr>
          <p:nvPr/>
        </p:nvSpPr>
        <p:spPr>
          <a:xfrm>
            <a:off x="3779482" y="114578"/>
            <a:ext cx="5520437" cy="416014"/>
          </a:xfrm>
          <a:prstGeom prst="rect">
            <a:avLst/>
          </a:prstGeom>
        </p:spPr>
        <p:txBody>
          <a:bodyPr lIns="84156" tIns="42078" rIns="84156" bIns="42078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1800" dirty="0" err="1"/>
              <a:t>GotoBLAS</a:t>
            </a:r>
            <a:r>
              <a:rPr lang="en-US" sz="1800" dirty="0"/>
              <a:t> algorithm for GEMM in </a:t>
            </a:r>
            <a:r>
              <a:rPr lang="en-US" sz="18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400" name="TextBox 399"/>
          <p:cNvSpPr txBox="1"/>
          <p:nvPr/>
        </p:nvSpPr>
        <p:spPr>
          <a:xfrm>
            <a:off x="4375255" y="6231511"/>
            <a:ext cx="4910066" cy="1008308"/>
          </a:xfrm>
          <a:prstGeom prst="rect">
            <a:avLst/>
          </a:prstGeom>
          <a:noFill/>
        </p:spPr>
        <p:txBody>
          <a:bodyPr wrap="square" lIns="84156" tIns="42078" rIns="84156" bIns="42078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</a:t>
            </a:r>
            <a:r>
              <a:rPr lang="en-US" sz="1200" dirty="0" smtClean="0">
                <a:latin typeface="Times"/>
                <a:cs typeface="Times"/>
              </a:rPr>
              <a:t>“Implementing </a:t>
            </a:r>
            <a:r>
              <a:rPr lang="en-US" sz="1200" dirty="0">
                <a:latin typeface="Times"/>
                <a:cs typeface="Times"/>
              </a:rPr>
              <a:t>high-performance complex matrix multiplication via the 3m and 4m </a:t>
            </a:r>
            <a:r>
              <a:rPr lang="en-US" sz="1200" dirty="0" smtClean="0">
                <a:latin typeface="Times"/>
                <a:cs typeface="Times"/>
              </a:rPr>
              <a:t>methods.” </a:t>
            </a:r>
            <a:r>
              <a:rPr lang="en-US" sz="1200" dirty="0">
                <a:latin typeface="Times"/>
                <a:cs typeface="Times"/>
              </a:rPr>
              <a:t>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</a:t>
            </a:r>
            <a:r>
              <a:rPr lang="en-US" sz="1200" i="1" dirty="0" smtClean="0">
                <a:latin typeface="Times"/>
                <a:cs typeface="Times"/>
              </a:rPr>
              <a:t>accepted.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401" name="Picture 3" descr="C:\Users\Jianyu\Desktop\direct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87" y="339819"/>
            <a:ext cx="2878827" cy="99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8" name="Picture 397" descr="Screen Shot 2016-05-05 at 10.33.01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-1163" r="5508" b="8337"/>
          <a:stretch/>
        </p:blipFill>
        <p:spPr>
          <a:xfrm>
            <a:off x="6018884" y="4554524"/>
            <a:ext cx="3078213" cy="283433"/>
          </a:xfrm>
          <a:prstGeom prst="rect">
            <a:avLst/>
          </a:prstGeom>
        </p:spPr>
      </p:pic>
      <p:sp>
        <p:nvSpPr>
          <p:cNvPr id="396" name="Rectangle 395"/>
          <p:cNvSpPr/>
          <p:nvPr/>
        </p:nvSpPr>
        <p:spPr>
          <a:xfrm>
            <a:off x="5844044" y="4141536"/>
            <a:ext cx="3253053" cy="710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56" tIns="42078" rIns="84156" bIns="42078"/>
          <a:lstStyle/>
          <a:p>
            <a:endParaRPr lang="en-US"/>
          </a:p>
        </p:txBody>
      </p:sp>
      <p:sp>
        <p:nvSpPr>
          <p:cNvPr id="402" name="Rectangle 401"/>
          <p:cNvSpPr/>
          <p:nvPr/>
        </p:nvSpPr>
        <p:spPr>
          <a:xfrm>
            <a:off x="5557801" y="2842996"/>
            <a:ext cx="1516655" cy="289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56" tIns="42078" rIns="84156" bIns="42078"/>
          <a:lstStyle/>
          <a:p>
            <a:endParaRPr lang="en-US"/>
          </a:p>
        </p:txBody>
      </p:sp>
      <p:sp>
        <p:nvSpPr>
          <p:cNvPr id="403" name="Rectangle 402"/>
          <p:cNvSpPr/>
          <p:nvPr/>
        </p:nvSpPr>
        <p:spPr>
          <a:xfrm>
            <a:off x="3123330" y="2583776"/>
            <a:ext cx="761042" cy="244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56" tIns="42078" rIns="84156" bIns="42078"/>
          <a:lstStyle/>
          <a:p>
            <a:endParaRPr lang="en-US"/>
          </a:p>
        </p:txBody>
      </p:sp>
      <p:sp>
        <p:nvSpPr>
          <p:cNvPr id="267" name="Rectangle 266"/>
          <p:cNvSpPr/>
          <p:nvPr/>
        </p:nvSpPr>
        <p:spPr>
          <a:xfrm>
            <a:off x="7237944" y="4612187"/>
            <a:ext cx="102780" cy="19309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Oval 406"/>
          <p:cNvSpPr/>
          <p:nvPr/>
        </p:nvSpPr>
        <p:spPr>
          <a:xfrm>
            <a:off x="876917" y="4805279"/>
            <a:ext cx="1110319" cy="1420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411" name="Oval 410"/>
          <p:cNvSpPr/>
          <p:nvPr/>
        </p:nvSpPr>
        <p:spPr>
          <a:xfrm>
            <a:off x="1890327" y="2910108"/>
            <a:ext cx="786459" cy="18818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412" name="Oval 411"/>
          <p:cNvSpPr/>
          <p:nvPr/>
        </p:nvSpPr>
        <p:spPr>
          <a:xfrm>
            <a:off x="2952375" y="1679528"/>
            <a:ext cx="1105828" cy="1837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4150" tIns="42075" rIns="84150" bIns="42075"/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243308" y="3160874"/>
            <a:ext cx="162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err="1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k</a:t>
            </a:r>
            <a:r>
              <a:rPr lang="en-US" altLang="zh-CN" b="1" i="1" baseline="-25000" dirty="0" err="1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C</a:t>
            </a:r>
            <a:r>
              <a:rPr lang="en-US" altLang="zh-CN" b="1" i="1" dirty="0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b="1" dirty="0" smtClean="0">
                <a:solidFill>
                  <a:srgbClr val="7030A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b="1" i="1" dirty="0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b="1" i="1" dirty="0" err="1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n</a:t>
            </a:r>
            <a:r>
              <a:rPr lang="en-US" altLang="zh-CN" b="1" i="1" baseline="-25000" dirty="0" err="1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C</a:t>
            </a:r>
            <a:endParaRPr lang="en-US" b="1" i="1" baseline="-25000" dirty="0">
              <a:solidFill>
                <a:srgbClr val="7030A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1268795" y="4493295"/>
            <a:ext cx="162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m</a:t>
            </a:r>
            <a:r>
              <a:rPr lang="en-US" altLang="zh-CN" b="1" i="1" baseline="-25000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C</a:t>
            </a:r>
            <a:r>
              <a:rPr lang="en-US" altLang="zh-CN" b="1" i="1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b="1" dirty="0" smtClean="0">
                <a:solidFill>
                  <a:srgbClr val="00B05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b="1" i="1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b="1" i="1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k</a:t>
            </a:r>
            <a:r>
              <a:rPr lang="en-US" altLang="zh-CN" b="1" i="1" baseline="-25000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C</a:t>
            </a:r>
            <a:endParaRPr lang="en-US" b="1" i="1" baseline="-25000" dirty="0">
              <a:solidFill>
                <a:srgbClr val="00B05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414" name="TextBox 413"/>
          <p:cNvSpPr txBox="1"/>
          <p:nvPr/>
        </p:nvSpPr>
        <p:spPr>
          <a:xfrm>
            <a:off x="1079270" y="6121091"/>
            <a:ext cx="1629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m</a:t>
            </a:r>
            <a:r>
              <a:rPr lang="en-US" altLang="zh-CN" sz="1400" b="1" i="1" baseline="-25000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R</a:t>
            </a:r>
            <a:r>
              <a:rPr lang="en-US" altLang="zh-CN" sz="14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sz="1400" b="1" dirty="0" smtClean="0">
                <a:solidFill>
                  <a:srgbClr val="FF000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sz="14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sz="1400" b="1" i="1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n</a:t>
            </a:r>
            <a:r>
              <a:rPr lang="en-US" altLang="zh-CN" sz="1400" b="1" i="1" baseline="-25000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R</a:t>
            </a:r>
            <a:endParaRPr lang="en-US" sz="1400" b="1" i="1" baseline="-250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415" name="TextBox 414"/>
          <p:cNvSpPr txBox="1"/>
          <p:nvPr/>
        </p:nvSpPr>
        <p:spPr>
          <a:xfrm>
            <a:off x="1958713" y="6287525"/>
            <a:ext cx="1629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m</a:t>
            </a:r>
            <a:r>
              <a:rPr lang="en-US" altLang="zh-CN" sz="1400" b="1" i="1" baseline="-25000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R</a:t>
            </a:r>
            <a:r>
              <a:rPr lang="en-US" altLang="zh-CN" sz="1400" b="1" i="1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sz="1400" b="1" dirty="0" smtClean="0">
                <a:solidFill>
                  <a:srgbClr val="00B05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sz="1400" b="1" i="1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sz="1400" b="1" i="1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k</a:t>
            </a:r>
            <a:r>
              <a:rPr lang="en-US" altLang="zh-CN" sz="1400" b="1" i="1" baseline="-25000" dirty="0" err="1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C</a:t>
            </a:r>
            <a:endParaRPr lang="en-US" sz="1400" b="1" i="1" baseline="-25000" dirty="0">
              <a:solidFill>
                <a:srgbClr val="00B05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416" name="TextBox 415"/>
          <p:cNvSpPr txBox="1"/>
          <p:nvPr/>
        </p:nvSpPr>
        <p:spPr>
          <a:xfrm>
            <a:off x="2834037" y="6300069"/>
            <a:ext cx="1629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 err="1" smtClean="0">
                <a:solidFill>
                  <a:srgbClr val="00B0F0"/>
                </a:solidFill>
                <a:latin typeface="Times" pitchFamily="18" charset="0"/>
                <a:cs typeface="Times" pitchFamily="18" charset="0"/>
              </a:rPr>
              <a:t>k</a:t>
            </a:r>
            <a:r>
              <a:rPr lang="en-US" altLang="zh-CN" sz="1400" b="1" i="1" baseline="-25000" dirty="0" err="1" smtClean="0">
                <a:solidFill>
                  <a:srgbClr val="00B0F0"/>
                </a:solidFill>
                <a:latin typeface="Times" pitchFamily="18" charset="0"/>
                <a:cs typeface="Times" pitchFamily="18" charset="0"/>
              </a:rPr>
              <a:t>C</a:t>
            </a:r>
            <a:r>
              <a:rPr lang="en-US" altLang="zh-CN" sz="1400" b="1" i="1" dirty="0" smtClean="0">
                <a:solidFill>
                  <a:srgbClr val="00B0F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sz="1400" b="1" dirty="0" smtClean="0">
                <a:solidFill>
                  <a:srgbClr val="00B0F0"/>
                </a:solidFill>
                <a:latin typeface="+mj-lt"/>
                <a:cs typeface="Times" pitchFamily="18" charset="0"/>
              </a:rPr>
              <a:t>x</a:t>
            </a:r>
            <a:r>
              <a:rPr lang="en-US" altLang="zh-CN" sz="1400" b="1" i="1" dirty="0" smtClean="0">
                <a:solidFill>
                  <a:srgbClr val="00B0F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sz="1400" b="1" i="1" dirty="0" err="1" smtClean="0">
                <a:solidFill>
                  <a:srgbClr val="00B0F0"/>
                </a:solidFill>
                <a:latin typeface="Times" pitchFamily="18" charset="0"/>
                <a:cs typeface="Times" pitchFamily="18" charset="0"/>
              </a:rPr>
              <a:t>n</a:t>
            </a:r>
            <a:r>
              <a:rPr lang="en-US" altLang="zh-CN" sz="1400" b="1" i="1" baseline="-25000" dirty="0" err="1" smtClean="0">
                <a:solidFill>
                  <a:srgbClr val="00B0F0"/>
                </a:solidFill>
                <a:latin typeface="Times" pitchFamily="18" charset="0"/>
                <a:cs typeface="Times" pitchFamily="18" charset="0"/>
              </a:rPr>
              <a:t>R</a:t>
            </a:r>
            <a:endParaRPr lang="en-US" sz="1400" b="1" i="1" baseline="-25000" dirty="0">
              <a:solidFill>
                <a:srgbClr val="00B0F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417" name="TextBox 416"/>
          <p:cNvSpPr txBox="1"/>
          <p:nvPr/>
        </p:nvSpPr>
        <p:spPr>
          <a:xfrm>
            <a:off x="1090028" y="6353859"/>
            <a:ext cx="1629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Register</a:t>
            </a:r>
            <a:endParaRPr lang="en-US" sz="1400" b="1" i="1" baseline="-250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30170" y="4750184"/>
            <a:ext cx="162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L2 Cache</a:t>
            </a:r>
            <a:endParaRPr lang="en-US" b="1" i="1" baseline="-25000" dirty="0">
              <a:solidFill>
                <a:srgbClr val="00B05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30645" y="3426020"/>
            <a:ext cx="162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7030A0"/>
                </a:solidFill>
                <a:latin typeface="Times" pitchFamily="18" charset="0"/>
                <a:cs typeface="Times" pitchFamily="18" charset="0"/>
              </a:rPr>
              <a:t>L3 Cache</a:t>
            </a:r>
            <a:endParaRPr lang="en-US" b="1" i="1" baseline="-25000" dirty="0">
              <a:solidFill>
                <a:srgbClr val="7030A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4097" y="2165022"/>
            <a:ext cx="1516655" cy="289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56" tIns="42078" rIns="84156" bIns="42078"/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47541" y="3515562"/>
            <a:ext cx="761042" cy="244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56" tIns="42078" rIns="84156" bIns="42078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5371" y="5393352"/>
            <a:ext cx="761042" cy="244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56" tIns="42078" rIns="84156" bIns="42078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9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44"/>
    </mc:Choice>
    <mc:Fallback xmlns="">
      <p:transition advTm="1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 animBg="1"/>
      <p:bldP spid="402" grpId="0" animBg="1"/>
      <p:bldP spid="403" grpId="0" animBg="1"/>
      <p:bldP spid="407" grpId="0" animBg="1"/>
      <p:bldP spid="411" grpId="0" animBg="1"/>
      <p:bldP spid="412" grpId="0" animBg="1"/>
      <p:bldP spid="33" grpId="0"/>
      <p:bldP spid="413" grpId="0"/>
      <p:bldP spid="414" grpId="0"/>
      <p:bldP spid="415" grpId="0"/>
      <p:bldP spid="416" grpId="0"/>
      <p:bldP spid="417" grpId="0"/>
      <p:bldP spid="21" grpId="0"/>
      <p:bldP spid="22" grpId="0"/>
      <p:bldP spid="23" grpId="0" animBg="1"/>
      <p:bldP spid="25" grpId="0" animBg="1"/>
      <p:bldP spid="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5900" y="2214776"/>
            <a:ext cx="805220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Thank you!</a:t>
            </a:r>
            <a:endParaRPr lang="en-US" sz="115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0048" y="4491622"/>
            <a:ext cx="9063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The source code can be </a:t>
            </a:r>
            <a:r>
              <a:rPr lang="en-US" sz="2800" dirty="0">
                <a:latin typeface="Helvetica" pitchFamily="34" charset="0"/>
                <a:cs typeface="Helvetica" pitchFamily="34" charset="0"/>
              </a:rPr>
              <a:t>downloaded from: </a:t>
            </a:r>
            <a:endParaRPr lang="en-US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sz="2800" dirty="0" smtClean="0">
                <a:latin typeface="Helvetica" pitchFamily="34" charset="0"/>
                <a:cs typeface="Helvetica" pitchFamily="34" charset="0"/>
                <a:hlinkClick r:id="rId3"/>
              </a:rPr>
              <a:t>https</a:t>
            </a:r>
            <a:r>
              <a:rPr lang="en-US" sz="2800" dirty="0">
                <a:latin typeface="Helvetica" pitchFamily="34" charset="0"/>
                <a:cs typeface="Helvetica" pitchFamily="34" charset="0"/>
                <a:hlinkClick r:id="rId3"/>
              </a:rPr>
              <a:t>://github.com/flame/fmm-gen</a:t>
            </a:r>
            <a:endParaRPr lang="en-US" sz="28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"/>
    </mc:Choice>
    <mc:Fallback xmlns="">
      <p:transition spd="slow" advTm="2186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56" y="1600200"/>
            <a:ext cx="8870173" cy="4525963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[1]: Systematic way to identity and implement new FMM algorithms based on conventional calls to GEMM.</a:t>
            </a:r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[2]: </a:t>
            </a:r>
            <a:r>
              <a:rPr lang="en-US" dirty="0" err="1" smtClean="0">
                <a:latin typeface="Helvetica"/>
                <a:cs typeface="Helvetica"/>
              </a:rPr>
              <a:t>Strassen</a:t>
            </a:r>
            <a:r>
              <a:rPr lang="en-US" dirty="0" smtClean="0">
                <a:latin typeface="Helvetica"/>
                <a:cs typeface="Helvetica"/>
              </a:rPr>
              <a:t> can be incorporated into high-performance GEMM</a:t>
            </a:r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[3]: </a:t>
            </a:r>
            <a:r>
              <a:rPr lang="en-US" dirty="0" err="1" smtClean="0">
                <a:latin typeface="Helvetica"/>
                <a:cs typeface="Helvetica"/>
              </a:rPr>
              <a:t>Kronecker</a:t>
            </a:r>
            <a:r>
              <a:rPr lang="en-US" dirty="0" smtClean="0">
                <a:latin typeface="Helvetica"/>
                <a:cs typeface="Helvetica"/>
              </a:rPr>
              <a:t> product for expressing multi-level </a:t>
            </a:r>
            <a:r>
              <a:rPr lang="en-US" dirty="0" err="1" smtClean="0">
                <a:latin typeface="Helvetica"/>
                <a:cs typeface="Helvetica"/>
              </a:rPr>
              <a:t>Strassen’s</a:t>
            </a:r>
            <a:r>
              <a:rPr lang="en-US" dirty="0" smtClean="0">
                <a:latin typeface="Helvetica"/>
                <a:cs typeface="Helvetica"/>
              </a:rPr>
              <a:t> algorithm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787" y="5663279"/>
            <a:ext cx="949417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imes"/>
                <a:cs typeface="Times"/>
              </a:rPr>
              <a:t>*[1] Austin </a:t>
            </a:r>
            <a:r>
              <a:rPr lang="en-US" sz="1500" dirty="0">
                <a:latin typeface="Times"/>
                <a:cs typeface="Times"/>
              </a:rPr>
              <a:t>R. Benson, Grey Ballard. "A framework for practical parallel fast matrix multiplication." </a:t>
            </a:r>
            <a:r>
              <a:rPr lang="en-US" sz="1500" i="1" dirty="0">
                <a:latin typeface="Times"/>
                <a:cs typeface="Times"/>
              </a:rPr>
              <a:t>PPoPP</a:t>
            </a:r>
            <a:r>
              <a:rPr lang="en-US" sz="1500" dirty="0">
                <a:latin typeface="Times"/>
                <a:cs typeface="Times"/>
              </a:rPr>
              <a:t>15</a:t>
            </a:r>
            <a:r>
              <a:rPr lang="en-US" sz="1500" dirty="0" smtClean="0">
                <a:latin typeface="Times"/>
                <a:cs typeface="Times"/>
              </a:rPr>
              <a:t>.</a:t>
            </a:r>
          </a:p>
          <a:p>
            <a:r>
              <a:rPr lang="en-US" sz="1500" dirty="0" smtClean="0">
                <a:latin typeface="Times"/>
                <a:cs typeface="Times"/>
              </a:rPr>
              <a:t>*[2] Jianyu </a:t>
            </a:r>
            <a:r>
              <a:rPr lang="en-US" sz="1500" dirty="0">
                <a:latin typeface="Times"/>
                <a:cs typeface="Times"/>
              </a:rPr>
              <a:t>Huang, Tyler Smith, Greg Henry, and Robert van de </a:t>
            </a:r>
            <a:r>
              <a:rPr lang="en-US" sz="1500" dirty="0" err="1">
                <a:latin typeface="Times"/>
                <a:cs typeface="Times"/>
              </a:rPr>
              <a:t>Geijn</a:t>
            </a:r>
            <a:r>
              <a:rPr lang="en-US" sz="1500" dirty="0">
                <a:latin typeface="Times"/>
                <a:cs typeface="Times"/>
              </a:rPr>
              <a:t>. “</a:t>
            </a:r>
            <a:r>
              <a:rPr lang="en-US" sz="1500" dirty="0" err="1">
                <a:latin typeface="Times"/>
                <a:cs typeface="Times"/>
              </a:rPr>
              <a:t>Strassen’s</a:t>
            </a:r>
            <a:r>
              <a:rPr lang="en-US" sz="1500" dirty="0">
                <a:latin typeface="Times"/>
                <a:cs typeface="Times"/>
              </a:rPr>
              <a:t> Algorithm Reloaded.” In </a:t>
            </a:r>
            <a:r>
              <a:rPr lang="en-US" sz="1500" i="1" dirty="0">
                <a:latin typeface="Times"/>
                <a:cs typeface="Times"/>
              </a:rPr>
              <a:t>SC’16</a:t>
            </a:r>
            <a:r>
              <a:rPr lang="en-US" sz="1500" dirty="0">
                <a:latin typeface="Times"/>
                <a:cs typeface="Times"/>
              </a:rPr>
              <a:t>. </a:t>
            </a:r>
            <a:endParaRPr lang="en-US" sz="1500" dirty="0" smtClean="0">
              <a:latin typeface="Times"/>
              <a:cs typeface="Times"/>
            </a:endParaRPr>
          </a:p>
          <a:p>
            <a:r>
              <a:rPr lang="en-US" sz="1500" dirty="0" smtClean="0">
                <a:latin typeface="Times"/>
                <a:cs typeface="Times"/>
              </a:rPr>
              <a:t>*[3] C</a:t>
            </a:r>
            <a:r>
              <a:rPr lang="en-US" sz="1500" dirty="0">
                <a:latin typeface="Times"/>
                <a:cs typeface="Times"/>
              </a:rPr>
              <a:t>-</a:t>
            </a:r>
            <a:r>
              <a:rPr lang="en-US" sz="1500" dirty="0" smtClean="0">
                <a:latin typeface="Times"/>
                <a:cs typeface="Times"/>
              </a:rPr>
              <a:t>H Huang, </a:t>
            </a:r>
            <a:r>
              <a:rPr lang="en-US" sz="1500" dirty="0">
                <a:latin typeface="Times"/>
                <a:cs typeface="Times"/>
              </a:rPr>
              <a:t>Jeremy R. Johnson, and Robert W. Johnson. "A tensor product formulation of </a:t>
            </a:r>
            <a:r>
              <a:rPr lang="en-US" sz="1500" dirty="0" err="1">
                <a:latin typeface="Times"/>
                <a:cs typeface="Times"/>
              </a:rPr>
              <a:t>Strassen's</a:t>
            </a:r>
            <a:r>
              <a:rPr lang="en-US" sz="1500" dirty="0">
                <a:latin typeface="Times"/>
                <a:cs typeface="Times"/>
              </a:rPr>
              <a:t> matrix multiplication algorithm." Applied Mathematics Letters 3.3 (1990): 67-71.</a:t>
            </a:r>
          </a:p>
          <a:p>
            <a:endParaRPr lang="en-US" sz="1500" dirty="0" smtClean="0">
              <a:latin typeface="Times"/>
              <a:cs typeface="Times"/>
            </a:endParaRPr>
          </a:p>
          <a:p>
            <a:endParaRPr lang="en-US" sz="1500" dirty="0">
              <a:latin typeface="Times"/>
              <a:cs typeface="Times"/>
            </a:endParaRPr>
          </a:p>
          <a:p>
            <a:endParaRPr lang="en-US" sz="1500" dirty="0">
              <a:latin typeface="Times"/>
              <a:cs typeface="Times"/>
            </a:endParaRPr>
          </a:p>
          <a:p>
            <a:endParaRPr lang="en-US" sz="1500" dirty="0">
              <a:latin typeface="Times"/>
              <a:cs typeface="Times"/>
            </a:endParaRPr>
          </a:p>
          <a:p>
            <a:r>
              <a:rPr lang="en-US" sz="1500" dirty="0">
                <a:latin typeface="Times"/>
                <a:cs typeface="Times"/>
              </a:rPr>
              <a:t> </a:t>
            </a:r>
          </a:p>
          <a:p>
            <a:endParaRPr lang="en-US" sz="1500" dirty="0">
              <a:latin typeface="Times"/>
              <a:cs typeface="Times"/>
            </a:endParaRPr>
          </a:p>
          <a:p>
            <a:endParaRPr lang="en-US" sz="1500" dirty="0">
              <a:latin typeface="Times"/>
              <a:cs typeface="Times"/>
            </a:endParaRPr>
          </a:p>
          <a:p>
            <a:endParaRPr lang="en-US" sz="1500" dirty="0">
              <a:latin typeface="Times"/>
              <a:cs typeface="Times"/>
            </a:endParaRP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0118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550" y="272516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High-performance </a:t>
            </a:r>
            <a:r>
              <a:rPr lang="en-US" dirty="0" err="1" smtClean="0"/>
              <a:t>Strassen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0648" y="6351523"/>
            <a:ext cx="8302846" cy="946746"/>
          </a:xfrm>
          <a:prstGeom prst="rect">
            <a:avLst/>
          </a:prstGeom>
          <a:noFill/>
        </p:spPr>
        <p:txBody>
          <a:bodyPr wrap="square" lIns="84150" tIns="42075" rIns="84150" bIns="42075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*</a:t>
            </a:r>
            <a:r>
              <a:rPr lang="en-US" sz="1400" b="1" dirty="0">
                <a:latin typeface="Times"/>
                <a:cs typeface="Times"/>
              </a:rPr>
              <a:t>Jianyu Huang</a:t>
            </a:r>
            <a:r>
              <a:rPr lang="en-US" sz="1400" dirty="0">
                <a:latin typeface="Times"/>
                <a:cs typeface="Times"/>
              </a:rPr>
              <a:t>, Tyler Smith, Greg Henry, and Robert van de </a:t>
            </a:r>
            <a:r>
              <a:rPr lang="en-US" sz="1400" dirty="0" err="1">
                <a:latin typeface="Times"/>
                <a:cs typeface="Times"/>
              </a:rPr>
              <a:t>Geijn</a:t>
            </a:r>
            <a:r>
              <a:rPr lang="en-US" sz="1400" dirty="0">
                <a:latin typeface="Times"/>
                <a:cs typeface="Times"/>
              </a:rPr>
              <a:t>. “</a:t>
            </a:r>
            <a:r>
              <a:rPr lang="en-US" sz="1400" dirty="0" err="1">
                <a:latin typeface="Times"/>
                <a:cs typeface="Times"/>
              </a:rPr>
              <a:t>Strassen’s</a:t>
            </a:r>
            <a:r>
              <a:rPr lang="en-US" sz="1400" dirty="0">
                <a:latin typeface="Times"/>
                <a:cs typeface="Times"/>
              </a:rPr>
              <a:t> Algorithm Reloaded.” In </a:t>
            </a:r>
            <a:r>
              <a:rPr lang="en-US" sz="1400" i="1" dirty="0">
                <a:latin typeface="Times"/>
                <a:cs typeface="Times"/>
              </a:rPr>
              <a:t>SC’16</a:t>
            </a:r>
            <a:r>
              <a:rPr lang="en-US" sz="1400" dirty="0">
                <a:latin typeface="Times"/>
                <a:cs typeface="Times"/>
              </a:rPr>
              <a:t>. </a:t>
            </a: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1400" dirty="0">
                <a:latin typeface="Times"/>
                <a:cs typeface="Times"/>
              </a:rPr>
              <a:t> </a:t>
            </a:r>
          </a:p>
          <a:p>
            <a:endParaRPr lang="en-US" sz="1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650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4"/>
    </mc:Choice>
    <mc:Fallback xmlns="">
      <p:transition advTm="16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5-09 at 10.43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2691"/>
            <a:ext cx="3939751" cy="1314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7945" y="1610509"/>
            <a:ext cx="2801586" cy="4068422"/>
          </a:xfrm>
          <a:prstGeom prst="rect">
            <a:avLst/>
          </a:prstGeom>
          <a:noFill/>
        </p:spPr>
        <p:txBody>
          <a:bodyPr wrap="square" lIns="84198" tIns="42099" rIns="84198" bIns="42099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6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–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6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–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endParaRPr lang="en-US" sz="17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endParaRPr lang="en-US" sz="17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endParaRPr lang="en-US" sz="170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5443" y="2029948"/>
            <a:ext cx="5014864" cy="3311545"/>
          </a:xfrm>
          <a:prstGeom prst="rect">
            <a:avLst/>
          </a:prstGeom>
          <a:noFill/>
        </p:spPr>
        <p:txBody>
          <a:bodyPr wrap="square" lIns="84198" tIns="42099" rIns="84198" bIns="42099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 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           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 –=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           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                 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           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 –=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4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5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6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–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A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B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11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00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baseline="-25000" dirty="0">
                <a:solidFill>
                  <a:srgbClr val="000000"/>
                </a:solidFill>
                <a:latin typeface="Cambria Math"/>
                <a:cs typeface="Cambria Math"/>
              </a:rPr>
              <a:t>6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</a:p>
          <a:p>
            <a:endParaRPr lang="en-US" sz="17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endParaRPr lang="en-US" sz="17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endParaRPr lang="en-US" sz="17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endParaRPr lang="en-US" sz="170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713" y="4845670"/>
            <a:ext cx="5014864" cy="346630"/>
          </a:xfrm>
          <a:prstGeom prst="rect">
            <a:avLst/>
          </a:prstGeom>
          <a:noFill/>
        </p:spPr>
        <p:txBody>
          <a:bodyPr wrap="square" lIns="84198" tIns="42099" rIns="84198" bIns="42099" rtlCol="0">
            <a:spAutoFit/>
          </a:bodyPr>
          <a:lstStyle/>
          <a:p>
            <a:r>
              <a:rPr lang="en-US" sz="1700" i="1" dirty="0">
                <a:latin typeface="Cambria Math"/>
                <a:cs typeface="Cambria Math"/>
              </a:rPr>
              <a:t>  M</a:t>
            </a:r>
            <a:r>
              <a:rPr lang="en-US" sz="1700" dirty="0">
                <a:latin typeface="Cambria Math"/>
                <a:cs typeface="Cambria Math"/>
              </a:rPr>
              <a:t> := </a:t>
            </a:r>
            <a:r>
              <a:rPr lang="en-US" sz="1700" dirty="0" smtClean="0">
                <a:latin typeface="Cambria Math"/>
                <a:cs typeface="Cambria Math"/>
              </a:rPr>
              <a:t>(</a:t>
            </a:r>
            <a:r>
              <a:rPr lang="en-US" sz="1700" i="1" dirty="0">
                <a:latin typeface="Cambria Math"/>
                <a:cs typeface="Cambria Math"/>
              </a:rPr>
              <a:t>X</a:t>
            </a:r>
            <a:r>
              <a:rPr lang="en-US" sz="1700" dirty="0">
                <a:latin typeface="Cambria Math"/>
                <a:cs typeface="Cambria Math"/>
              </a:rPr>
              <a:t>+</a:t>
            </a:r>
            <a:r>
              <a:rPr lang="en-US" sz="1700" i="1" dirty="0">
                <a:latin typeface="Cambria Math"/>
                <a:cs typeface="Cambria Math"/>
              </a:rPr>
              <a:t>Y</a:t>
            </a:r>
            <a:r>
              <a:rPr lang="en-US" sz="1700" dirty="0">
                <a:latin typeface="Cambria Math"/>
                <a:cs typeface="Cambria Math"/>
              </a:rPr>
              <a:t>)(</a:t>
            </a:r>
            <a:r>
              <a:rPr lang="en-US" sz="1700" i="1" dirty="0">
                <a:latin typeface="Cambria Math"/>
                <a:cs typeface="Cambria Math"/>
              </a:rPr>
              <a:t>V</a:t>
            </a:r>
            <a:r>
              <a:rPr lang="en-US" sz="1700" dirty="0">
                <a:latin typeface="Cambria Math"/>
                <a:cs typeface="Cambria Math"/>
              </a:rPr>
              <a:t>+</a:t>
            </a:r>
            <a:r>
              <a:rPr lang="en-US" sz="1700" i="1" dirty="0">
                <a:latin typeface="Cambria Math"/>
                <a:cs typeface="Cambria Math"/>
              </a:rPr>
              <a:t>W</a:t>
            </a:r>
            <a:r>
              <a:rPr lang="en-US" sz="1700" dirty="0">
                <a:latin typeface="Cambria Math"/>
                <a:cs typeface="Cambria Math"/>
              </a:rPr>
              <a:t>);                     </a:t>
            </a:r>
            <a:r>
              <a:rPr lang="en-US" sz="1700" i="1" dirty="0">
                <a:latin typeface="Cambria Math"/>
                <a:cs typeface="Cambria Math"/>
              </a:rPr>
              <a:t>C</a:t>
            </a:r>
            <a:r>
              <a:rPr lang="en-US" sz="1700" dirty="0">
                <a:latin typeface="Cambria Math"/>
                <a:cs typeface="Cambria Math"/>
              </a:rPr>
              <a:t> +=</a:t>
            </a:r>
            <a:r>
              <a:rPr lang="en-US" sz="1700" i="1" dirty="0">
                <a:latin typeface="Cambria Math"/>
                <a:cs typeface="Cambria Math"/>
              </a:rPr>
              <a:t>M</a:t>
            </a:r>
            <a:r>
              <a:rPr lang="en-US" sz="1700" dirty="0">
                <a:latin typeface="Cambria Math"/>
                <a:cs typeface="Cambria Math"/>
              </a:rPr>
              <a:t>;       D +=</a:t>
            </a:r>
            <a:r>
              <a:rPr lang="en-US" sz="1700" i="1" dirty="0">
                <a:latin typeface="Cambria Math"/>
                <a:cs typeface="Cambria Math"/>
              </a:rPr>
              <a:t>M</a:t>
            </a:r>
            <a:r>
              <a:rPr lang="en-US" sz="1700" dirty="0">
                <a:latin typeface="Cambria Math"/>
                <a:cs typeface="Cambria Math"/>
              </a:rPr>
              <a:t>; </a:t>
            </a:r>
            <a:endParaRPr lang="en-US" sz="1700" baseline="-25000" dirty="0">
              <a:latin typeface="Cambria Math"/>
              <a:cs typeface="Cambria Math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982964" y="2733535"/>
            <a:ext cx="1212478" cy="268412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4198" tIns="42099" rIns="84198" bIns="42099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43071" y="2105228"/>
            <a:ext cx="4889777" cy="258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98" tIns="42099" rIns="84198" bIns="42099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41614" y="5580313"/>
            <a:ext cx="7200348" cy="605935"/>
          </a:xfrm>
          <a:prstGeom prst="rect">
            <a:avLst/>
          </a:prstGeom>
          <a:noFill/>
        </p:spPr>
        <p:txBody>
          <a:bodyPr wrap="square" lIns="84198" tIns="42099" rIns="84198" bIns="42099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X</a:t>
            </a:r>
            <a:r>
              <a:rPr lang="en-US" sz="1700" dirty="0" err="1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Y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V</a:t>
            </a:r>
            <a:r>
              <a:rPr lang="en-US" sz="1700" dirty="0" err="1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W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       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1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sym typeface="Symbol"/>
              </a:rPr>
              <a:t>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{-1, 0, 1}.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83033" y="4900375"/>
            <a:ext cx="4849816" cy="2956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98" tIns="42099" rIns="84198" bIns="42099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65593" y="5821762"/>
            <a:ext cx="4785842" cy="375103"/>
          </a:xfrm>
          <a:prstGeom prst="rect">
            <a:avLst/>
          </a:prstGeom>
          <a:noFill/>
        </p:spPr>
        <p:txBody>
          <a:bodyPr wrap="square" lIns="84198" tIns="42099" rIns="84198" bIns="42099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General operation for one-level </a:t>
            </a:r>
            <a:r>
              <a:rPr lang="en-US" dirty="0" err="1">
                <a:latin typeface="Helvetica"/>
                <a:cs typeface="Helvetica"/>
              </a:rPr>
              <a:t>Strassen</a:t>
            </a:r>
            <a:r>
              <a:rPr lang="en-US" dirty="0">
                <a:latin typeface="Helvetica"/>
                <a:cs typeface="Helvetica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11895" y="5635310"/>
            <a:ext cx="4820954" cy="5397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4198" tIns="42099" rIns="84198" bIns="42099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84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4"/>
    </mc:Choice>
    <mc:Fallback xmlns="">
      <p:transition advTm="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697E-6 2.15278E-6 L 0.00078 0.2222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111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5" grpId="0" animBg="1"/>
      <p:bldP spid="5" grpId="1" animBg="1"/>
      <p:bldP spid="10" grpId="0"/>
      <p:bldP spid="12" grpId="0" animBg="1"/>
      <p:bldP spid="4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14466" y="3533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16785" y="-491312"/>
            <a:ext cx="4916119" cy="605935"/>
          </a:xfrm>
          <a:prstGeom prst="rect">
            <a:avLst/>
          </a:prstGeom>
          <a:noFill/>
        </p:spPr>
        <p:txBody>
          <a:bodyPr wrap="square" lIns="84150" tIns="42075" rIns="84150" bIns="42075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X</a:t>
            </a:r>
            <a:r>
              <a:rPr lang="en-US" sz="1700" dirty="0" err="1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Y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V</a:t>
            </a:r>
            <a:r>
              <a:rPr lang="en-US" sz="1700" dirty="0" err="1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W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  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1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 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sym typeface="Symbol"/>
              </a:rPr>
              <a:t>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6" name="Picture 5" descr="direct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73" y="263672"/>
            <a:ext cx="3074199" cy="9979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9693" y="-4614"/>
            <a:ext cx="4916119" cy="346582"/>
          </a:xfrm>
          <a:prstGeom prst="rect">
            <a:avLst/>
          </a:prstGeom>
          <a:noFill/>
        </p:spPr>
        <p:txBody>
          <a:bodyPr wrap="square" lIns="84150" tIns="42075" rIns="84150" bIns="42075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X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Y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V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W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519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"/>
    </mc:Choice>
    <mc:Fallback xmlns="">
      <p:transition spd="slow" advTm="9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08 at 10.39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t="642" r="49971"/>
          <a:stretch/>
        </p:blipFill>
        <p:spPr>
          <a:xfrm>
            <a:off x="891452" y="1261620"/>
            <a:ext cx="3760215" cy="5638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14466" y="3533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16785" y="-491312"/>
            <a:ext cx="4916119" cy="605935"/>
          </a:xfrm>
          <a:prstGeom prst="rect">
            <a:avLst/>
          </a:prstGeom>
          <a:noFill/>
        </p:spPr>
        <p:txBody>
          <a:bodyPr wrap="square" lIns="84150" tIns="42075" rIns="84150" bIns="42075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X</a:t>
            </a:r>
            <a:r>
              <a:rPr lang="en-US" sz="1700" dirty="0" err="1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Y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V</a:t>
            </a:r>
            <a:r>
              <a:rPr lang="en-US" sz="1700" dirty="0" err="1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700" i="1" dirty="0" err="1">
                <a:solidFill>
                  <a:srgbClr val="000000"/>
                </a:solidFill>
                <a:latin typeface="Cambria Math"/>
                <a:cs typeface="Cambria Math"/>
              </a:rPr>
              <a:t>W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     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1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 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  <a:p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7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1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,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sym typeface="Symbol"/>
              </a:rPr>
              <a:t>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5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80" y="209174"/>
            <a:ext cx="2878827" cy="99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rect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73" y="263672"/>
            <a:ext cx="3074199" cy="9979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17336" y="-24754"/>
            <a:ext cx="4916119" cy="346582"/>
          </a:xfrm>
          <a:prstGeom prst="rect">
            <a:avLst/>
          </a:prstGeom>
          <a:noFill/>
        </p:spPr>
        <p:txBody>
          <a:bodyPr wrap="square" lIns="84150" tIns="42075" rIns="84150" bIns="42075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AB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;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9693" y="-4614"/>
            <a:ext cx="4916119" cy="346582"/>
          </a:xfrm>
          <a:prstGeom prst="rect">
            <a:avLst/>
          </a:prstGeom>
          <a:noFill/>
        </p:spPr>
        <p:txBody>
          <a:bodyPr wrap="square" lIns="84150" tIns="42075" rIns="84150" bIns="42075" rtlCol="0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:= 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X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Y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)(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V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+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W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); 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C</a:t>
            </a:r>
            <a:r>
              <a:rPr lang="en-US" sz="1700" dirty="0" smtClean="0">
                <a:solidFill>
                  <a:srgbClr val="000000"/>
                </a:solidFill>
                <a:latin typeface="Cambria Math"/>
                <a:cs typeface="Cambria Math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+=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r>
              <a:rPr lang="en-US" sz="1700" i="1" dirty="0">
                <a:solidFill>
                  <a:srgbClr val="000000"/>
                </a:solidFill>
                <a:latin typeface="Cambria Math"/>
                <a:cs typeface="Cambria Math"/>
              </a:rPr>
              <a:t>D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 += </a:t>
            </a:r>
            <a:r>
              <a:rPr lang="en-US" sz="1700" i="1" dirty="0" smtClean="0">
                <a:solidFill>
                  <a:srgbClr val="000000"/>
                </a:solidFill>
                <a:latin typeface="Cambria Math"/>
                <a:cs typeface="Cambria Math"/>
              </a:rPr>
              <a:t>M</a:t>
            </a:r>
            <a:r>
              <a:rPr lang="en-US" sz="1700" dirty="0">
                <a:solidFill>
                  <a:srgbClr val="000000"/>
                </a:solidFill>
                <a:latin typeface="Cambria Math"/>
                <a:cs typeface="Cambria Math"/>
              </a:rPr>
              <a:t>; </a:t>
            </a:r>
            <a:endParaRPr lang="en-US" sz="1700" baseline="-2500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26357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"/>
    </mc:Choice>
    <mc:Fallback xmlns="">
      <p:transition spd="slow" advTm="1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4|3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5|2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1|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3|7.4|1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3|0.1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23330</TotalTime>
  <Words>2140</Words>
  <Application>Microsoft Office PowerPoint</Application>
  <PresentationFormat>On-screen Show (4:3)</PresentationFormat>
  <Paragraphs>396</Paragraphs>
  <Slides>51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Generating Families of Practical Fast Matrix Multiplication Algorithms</vt:lpstr>
      <vt:lpstr>Outline</vt:lpstr>
      <vt:lpstr>High-performance matrix multiplication (GEMM)</vt:lpstr>
      <vt:lpstr>State-of-the-art GEMM in BLIS</vt:lpstr>
      <vt:lpstr>PowerPoint Presentation</vt:lpstr>
      <vt:lpstr>High-performance Strassen</vt:lpstr>
      <vt:lpstr>Strassen’s Algorithm Reloaded</vt:lpstr>
      <vt:lpstr>PowerPoint Presentation</vt:lpstr>
      <vt:lpstr>PowerPoint Presentation</vt:lpstr>
      <vt:lpstr>PowerPoint Presentation</vt:lpstr>
      <vt:lpstr>Outline</vt:lpstr>
      <vt:lpstr>&lt;2,2,2&gt; Strassen’s Algorithm</vt:lpstr>
      <vt:lpstr>              Fast Matrix Multiplication (FMM)</vt:lpstr>
      <vt:lpstr>&lt;3,2,3&gt; Fast Matrix Multiplication (FMM)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One-level Fast Matrix Multiplication (FMM)</vt:lpstr>
      <vt:lpstr>Two-level Fast Matrix Multiplication (FMM)</vt:lpstr>
      <vt:lpstr>Kronecker Product</vt:lpstr>
      <vt:lpstr>Morton-like Ordering</vt:lpstr>
      <vt:lpstr>Two-level Fast Matrix Multiplication</vt:lpstr>
      <vt:lpstr>Two-level Fast Matrix Multiplication</vt:lpstr>
      <vt:lpstr>Two-level &lt;2,2,2&gt; Strassen Algorithm</vt:lpstr>
      <vt:lpstr>L-level Fast Matrix Multiplication</vt:lpstr>
      <vt:lpstr>Outline</vt:lpstr>
      <vt:lpstr>Generating skeleton framework</vt:lpstr>
      <vt:lpstr>Generating typical operations</vt:lpstr>
      <vt:lpstr>Variations on a theme</vt:lpstr>
      <vt:lpstr>Outline</vt:lpstr>
      <vt:lpstr>Performance Model</vt:lpstr>
      <vt:lpstr>PowerPoint Presentation</vt:lpstr>
      <vt:lpstr>PowerPoint Presentation</vt:lpstr>
      <vt:lpstr>Actual vs. Modeled Performance</vt:lpstr>
      <vt:lpstr>Actual vs. Modeled Performance</vt:lpstr>
      <vt:lpstr>PowerPoint Presentation</vt:lpstr>
      <vt:lpstr>PowerPoint Presentation</vt:lpstr>
      <vt:lpstr>Selecting FMM implementation with performance model</vt:lpstr>
      <vt:lpstr>Outline</vt:lpstr>
      <vt:lpstr>Hybrid Partitions</vt:lpstr>
      <vt:lpstr>Parallel performance</vt:lpstr>
      <vt:lpstr>Parallel performance</vt:lpstr>
      <vt:lpstr>Outline</vt:lpstr>
      <vt:lpstr>Our code generator …</vt:lpstr>
      <vt:lpstr>Acknowledgement</vt:lpstr>
      <vt:lpstr>PowerPoint Presentation</vt:lpstr>
      <vt:lpstr>Related 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Generating Families of Practical Fast Matrix Multiplication Algorithms</dc:title>
  <dc:creator>Jianyu Huang</dc:creator>
  <cp:lastModifiedBy>Jianyu Huang</cp:lastModifiedBy>
  <cp:revision>817</cp:revision>
  <dcterms:created xsi:type="dcterms:W3CDTF">2017-04-10T02:04:24Z</dcterms:created>
  <dcterms:modified xsi:type="dcterms:W3CDTF">2017-05-31T19:01:50Z</dcterms:modified>
</cp:coreProperties>
</file>